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29.xml"/>
  <Override ContentType="application/vnd.openxmlformats-officedocument.presentationml.notesSlide+xml" PartName="/ppt/notesSlides/notesSlide32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28.xml"/>
  <Override ContentType="application/vnd.openxmlformats-officedocument.presentationml.notesSlide+xml" PartName="/ppt/notesSlides/notesSlide33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34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0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6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31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27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30.xml"/>
  <Override ContentType="application/vnd.openxmlformats-officedocument.presentationml.slide+xml" PartName="/ppt/slides/slide22.xml"/>
  <Override ContentType="application/vnd.openxmlformats-officedocument.presentationml.slide+xml" PartName="/ppt/slides/slide26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5.xml"/>
  <Override ContentType="application/vnd.openxmlformats-officedocument.presentationml.slide+xml" PartName="/ppt/slides/slide34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33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29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32.xml"/>
  <Override ContentType="application/vnd.openxmlformats-officedocument.presentationml.slide+xml" PartName="/ppt/slides/slide1.xml"/>
  <Override ContentType="application/vnd.openxmlformats-officedocument.presentationml.slide+xml" PartName="/ppt/slides/slide28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31.xml"/>
  <Override ContentType="application/vnd.openxmlformats-officedocument.presentationml.slide+xml" PartName="/ppt/slides/slide23.xml"/>
  <Override ContentType="application/vnd.openxmlformats-officedocument.presentationml.slide+xml" PartName="/ppt/slides/slide2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48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77" r:id="rId28"/>
    <p:sldId id="278" r:id="rId29"/>
    <p:sldId id="279" r:id="rId30"/>
    <p:sldId id="280" r:id="rId31"/>
    <p:sldId id="281" r:id="rId32"/>
    <p:sldId id="282" r:id="rId33"/>
    <p:sldId id="283" r:id="rId34"/>
    <p:sldId id="284" r:id="rId35"/>
    <p:sldId id="285" r:id="rId36"/>
    <p:sldId id="286" r:id="rId37"/>
    <p:sldId id="287" r:id="rId38"/>
    <p:sldId id="288" r:id="rId39"/>
    <p:sldId id="289" r:id="rId40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  <p:ext uri="GoogleSlidesCustomDataVersion2">
      <go:slidesCustomData xmlns:go="http://customooxmlschemas.google.com/" r:id="rId41" roundtripDataSignature="AMtx7mi80qWlLXIEwbqSQgweRNT60q+o+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FEBCEF11-B37C-4C5D-A85F-1E6DA79E7A27}">
  <a:tblStyle styleId="{FEBCEF11-B37C-4C5D-A85F-1E6DA79E7A27}" styleName="Table_0"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 b="off" i="off"/>
    </a:band1H>
    <a:band2H>
      <a:tcTxStyle b="off" i="off"/>
    </a:band2H>
    <a:band1V>
      <a:tcTxStyle b="off" i="off"/>
    </a:band1V>
    <a:band2V>
      <a:tcTxStyle b="off" i="off"/>
    </a:band2V>
    <a:lastCol>
      <a:tcTxStyle b="off" i="off"/>
    </a:lastCol>
    <a:firstCol>
      <a:tcTxStyle b="off" i="off"/>
    </a:firstCol>
    <a:lastRow>
      <a:tcTxStyle b="off" i="off"/>
    </a:lastRow>
    <a:seCell>
      <a:tcTxStyle b="off" i="off"/>
    </a:seCell>
    <a:swCell>
      <a:tcTxStyle b="off" i="off"/>
    </a:swCell>
    <a:firstRow>
      <a:tcTxStyle b="off" i="off"/>
    </a:firstRow>
    <a:neCell>
      <a:tcTxStyle b="off" i="off"/>
    </a:neCell>
    <a:nwCell>
      <a:tcTxStyle b="off" i="off"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40" Type="http://schemas.openxmlformats.org/officeDocument/2006/relationships/slide" Target="slides/slide34.xml"/><Relationship Id="rId20" Type="http://schemas.openxmlformats.org/officeDocument/2006/relationships/slide" Target="slides/slide14.xml"/><Relationship Id="rId41" Type="http://customschemas.google.com/relationships/presentationmetadata" Target="metadata"/><Relationship Id="rId22" Type="http://schemas.openxmlformats.org/officeDocument/2006/relationships/slide" Target="slides/slide16.xml"/><Relationship Id="rId21" Type="http://schemas.openxmlformats.org/officeDocument/2006/relationships/slide" Target="slides/slide15.xml"/><Relationship Id="rId24" Type="http://schemas.openxmlformats.org/officeDocument/2006/relationships/slide" Target="slides/slide18.xml"/><Relationship Id="rId23" Type="http://schemas.openxmlformats.org/officeDocument/2006/relationships/slide" Target="slides/slide17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26" Type="http://schemas.openxmlformats.org/officeDocument/2006/relationships/slide" Target="slides/slide20.xml"/><Relationship Id="rId25" Type="http://schemas.openxmlformats.org/officeDocument/2006/relationships/slide" Target="slides/slide19.xml"/><Relationship Id="rId28" Type="http://schemas.openxmlformats.org/officeDocument/2006/relationships/slide" Target="slides/slide22.xml"/><Relationship Id="rId27" Type="http://schemas.openxmlformats.org/officeDocument/2006/relationships/slide" Target="slides/slide21.xml"/><Relationship Id="rId5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29" Type="http://schemas.openxmlformats.org/officeDocument/2006/relationships/slide" Target="slides/slide23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31" Type="http://schemas.openxmlformats.org/officeDocument/2006/relationships/slide" Target="slides/slide25.xml"/><Relationship Id="rId30" Type="http://schemas.openxmlformats.org/officeDocument/2006/relationships/slide" Target="slides/slide24.xml"/><Relationship Id="rId11" Type="http://schemas.openxmlformats.org/officeDocument/2006/relationships/slide" Target="slides/slide5.xml"/><Relationship Id="rId33" Type="http://schemas.openxmlformats.org/officeDocument/2006/relationships/slide" Target="slides/slide27.xml"/><Relationship Id="rId10" Type="http://schemas.openxmlformats.org/officeDocument/2006/relationships/slide" Target="slides/slide4.xml"/><Relationship Id="rId32" Type="http://schemas.openxmlformats.org/officeDocument/2006/relationships/slide" Target="slides/slide26.xml"/><Relationship Id="rId13" Type="http://schemas.openxmlformats.org/officeDocument/2006/relationships/slide" Target="slides/slide7.xml"/><Relationship Id="rId35" Type="http://schemas.openxmlformats.org/officeDocument/2006/relationships/slide" Target="slides/slide29.xml"/><Relationship Id="rId12" Type="http://schemas.openxmlformats.org/officeDocument/2006/relationships/slide" Target="slides/slide6.xml"/><Relationship Id="rId34" Type="http://schemas.openxmlformats.org/officeDocument/2006/relationships/slide" Target="slides/slide28.xml"/><Relationship Id="rId15" Type="http://schemas.openxmlformats.org/officeDocument/2006/relationships/slide" Target="slides/slide9.xml"/><Relationship Id="rId37" Type="http://schemas.openxmlformats.org/officeDocument/2006/relationships/slide" Target="slides/slide31.xml"/><Relationship Id="rId14" Type="http://schemas.openxmlformats.org/officeDocument/2006/relationships/slide" Target="slides/slide8.xml"/><Relationship Id="rId36" Type="http://schemas.openxmlformats.org/officeDocument/2006/relationships/slide" Target="slides/slide30.xml"/><Relationship Id="rId17" Type="http://schemas.openxmlformats.org/officeDocument/2006/relationships/slide" Target="slides/slide11.xml"/><Relationship Id="rId39" Type="http://schemas.openxmlformats.org/officeDocument/2006/relationships/slide" Target="slides/slide33.xml"/><Relationship Id="rId16" Type="http://schemas.openxmlformats.org/officeDocument/2006/relationships/slide" Target="slides/slide10.xml"/><Relationship Id="rId38" Type="http://schemas.openxmlformats.org/officeDocument/2006/relationships/slide" Target="slides/slide32.xml"/><Relationship Id="rId19" Type="http://schemas.openxmlformats.org/officeDocument/2006/relationships/slide" Target="slides/slide13.xml"/><Relationship Id="rId18" Type="http://schemas.openxmlformats.org/officeDocument/2006/relationships/slide" Target="slides/slide1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9845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9845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9845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9845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2" name="Google Shape;52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10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15" name="Google Shape;115;p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11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22" name="Google Shape;122;p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12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28" name="Google Shape;128;p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13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34" name="Google Shape;134;p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14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40" name="Google Shape;140;p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4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p15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46" name="Google Shape;146;p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0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p16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52" name="Google Shape;152;p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6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p17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58" name="Google Shape;158;p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2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p18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64" name="Google Shape;164;p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8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p19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70" name="Google Shape;170;p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2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6" name="Google Shape;66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4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p20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76" name="Google Shape;176;p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0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p21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82" name="Google Shape;182;p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6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p22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88" name="Google Shape;188;p2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2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p23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94" name="Google Shape;194;p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8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Google Shape;199;p24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00" name="Google Shape;200;p2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4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p25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06" name="Google Shape;206;p2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0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Google Shape;211;p26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12" name="Google Shape;212;p2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6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Google Shape;217;p27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18" name="Google Shape;218;p2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2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Google Shape;223;p28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24" name="Google Shape;224;p2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8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Google Shape;229;p29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30" name="Google Shape;230;p2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3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72" name="Google Shape;72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"/>
              <a:t>ChatGPT je čet bot zasnovan na određenom jezičkom modelu (Generative Pre-trained Transformer), tip neuronske mreže koja je obučena na velikom neanotiranom korpusu, čime nastaje jezički model, probabilistička distribucija reči na osnovu prethodnih reči. Takav model može da izvodi zaključke, i na osnovu prompta generiše najverovatniji niz reči.</a:t>
            </a:r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4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Google Shape;235;p30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36" name="Google Shape;236;p3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0" name="Shape 2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Google Shape;241;p3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2" name="Google Shape;242;p31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6" name="Shape 2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Google Shape;247;p32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48" name="Google Shape;248;p3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2" name="Shape 2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" name="Google Shape;253;g35cd629df67_1_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54" name="Google Shape;254;g35cd629df67_1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5" name="Shape 2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" name="Google Shape;266;p3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7" name="Google Shape;267;p33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4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78" name="Google Shape;78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5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84" name="Google Shape;84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6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90" name="Google Shape;90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7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96" name="Google Shape;96;p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8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02" name="Google Shape;102;p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9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08" name="Google Shape;108;p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35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35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3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44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44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4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4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5" name="Google Shape;15;p36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6" name="Google Shape;16;p3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3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9" name="Google Shape;19;p3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38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22" name="Google Shape;22;p3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3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5" name="Google Shape;25;p39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6" name="Google Shape;26;p39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7" name="Google Shape;27;p3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40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40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4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41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4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42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" name="Google Shape;37;p42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42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42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4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43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4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3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p3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●"/>
              <a:defRPr b="0" i="0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" name="Google Shape;8;p3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Relationship Id="rId4" Type="http://schemas.openxmlformats.org/officeDocument/2006/relationships/image" Target="../media/image11.png"/><Relationship Id="rId10" Type="http://schemas.openxmlformats.org/officeDocument/2006/relationships/image" Target="../media/image5.png"/><Relationship Id="rId9" Type="http://schemas.openxmlformats.org/officeDocument/2006/relationships/image" Target="../media/image3.png"/><Relationship Id="rId5" Type="http://schemas.openxmlformats.org/officeDocument/2006/relationships/image" Target="../media/image1.png"/><Relationship Id="rId6" Type="http://schemas.openxmlformats.org/officeDocument/2006/relationships/image" Target="../media/image9.png"/><Relationship Id="rId7" Type="http://schemas.openxmlformats.org/officeDocument/2006/relationships/image" Target="../media/image10.png"/><Relationship Id="rId8" Type="http://schemas.openxmlformats.org/officeDocument/2006/relationships/image" Target="../media/image4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1.xml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2.xml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3.xml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4.xml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5.xml"/></Relationships>
</file>

<file path=ppt/slides/_rels/slide2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6.xml"/></Relationships>
</file>

<file path=ppt/slides/_rels/slide2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7.xml"/></Relationships>
</file>

<file path=ppt/slides/_rels/slide2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8.xml"/></Relationships>
</file>

<file path=ppt/slides/_rels/slide2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9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3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0.xml"/></Relationships>
</file>

<file path=ppt/slides/_rels/slide3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1.xml"/></Relationships>
</file>

<file path=ppt/slides/_rels/slide3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2.xml"/></Relationships>
</file>

<file path=ppt/slides/_rels/slide3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3.xml"/><Relationship Id="rId3" Type="http://schemas.openxmlformats.org/officeDocument/2006/relationships/image" Target="../media/image14.png"/><Relationship Id="rId4" Type="http://schemas.openxmlformats.org/officeDocument/2006/relationships/hyperlink" Target="https://tesla.rgf.bg.ac.rs/index.php/ciljevi/" TargetMode="External"/><Relationship Id="rId11" Type="http://schemas.openxmlformats.org/officeDocument/2006/relationships/image" Target="../media/image13.png"/><Relationship Id="rId10" Type="http://schemas.openxmlformats.org/officeDocument/2006/relationships/image" Target="../media/image6.png"/><Relationship Id="rId12" Type="http://schemas.openxmlformats.org/officeDocument/2006/relationships/image" Target="../media/image7.png"/><Relationship Id="rId9" Type="http://schemas.openxmlformats.org/officeDocument/2006/relationships/hyperlink" Target="https://tesla.rgf.bg.ac.rs/" TargetMode="External"/><Relationship Id="rId5" Type="http://schemas.openxmlformats.org/officeDocument/2006/relationships/hyperlink" Target="https://tesla.rgf.bg.ac.rs/index.php/ciljevi/" TargetMode="External"/><Relationship Id="rId6" Type="http://schemas.openxmlformats.org/officeDocument/2006/relationships/hyperlink" Target="https://tesla.rgf.bg.ac.rs/index.php/ciljevi/" TargetMode="External"/><Relationship Id="rId7" Type="http://schemas.openxmlformats.org/officeDocument/2006/relationships/hyperlink" Target="https://tesla.rgf.bg.ac.rs/index.php/ciljevi/" TargetMode="External"/><Relationship Id="rId8" Type="http://schemas.openxmlformats.org/officeDocument/2006/relationships/hyperlink" Target="https://tesla.rgf.bg.ac.rs/index.php/ciljevi/" TargetMode="External"/></Relationships>
</file>

<file path=ppt/slides/_rels/slide3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4.xml"/><Relationship Id="rId3" Type="http://schemas.openxmlformats.org/officeDocument/2006/relationships/image" Target="../media/image8.png"/><Relationship Id="rId4" Type="http://schemas.openxmlformats.org/officeDocument/2006/relationships/image" Target="../media/image12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hyperlink" Target="http://hdl.handle.net/1854/LU-01GWSGV0M8HYZVNXV8SSZ0VXBG" TargetMode="Externa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"/>
          <p:cNvSpPr txBox="1"/>
          <p:nvPr>
            <p:ph type="ctrTitle"/>
          </p:nvPr>
        </p:nvSpPr>
        <p:spPr>
          <a:xfrm>
            <a:off x="311700" y="820800"/>
            <a:ext cx="8520600" cy="166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 fontScale="90000"/>
          </a:bodyPr>
          <a:lstStyle/>
          <a:p>
            <a:pPr indent="0" lvl="0" marL="0" rtl="0" algn="ctr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91666"/>
              <a:buFont typeface="Arial"/>
              <a:buNone/>
            </a:pPr>
            <a:r>
              <a:t/>
            </a:r>
            <a:endParaRPr b="1" sz="12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ctr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ct val="144444"/>
              <a:buNone/>
            </a:pPr>
            <a:r>
              <a:t/>
            </a:r>
            <a:endParaRPr sz="4000">
              <a:solidFill>
                <a:srgbClr val="3D85C6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44444"/>
              <a:buNone/>
            </a:pPr>
            <a:r>
              <a:t/>
            </a:r>
            <a:endParaRPr sz="4000">
              <a:solidFill>
                <a:srgbClr val="3D85C6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44444"/>
              <a:buNone/>
            </a:pPr>
            <a:r>
              <a:rPr lang="en" sz="4000">
                <a:solidFill>
                  <a:srgbClr val="3D85C6"/>
                </a:solidFill>
                <a:latin typeface="Georgia"/>
                <a:ea typeface="Georgia"/>
                <a:cs typeface="Georgia"/>
                <a:sym typeface="Georgia"/>
              </a:rPr>
              <a:t>Primena velikih jezičkih modela u srpskoj opisnoj leksikografiji – </a:t>
            </a:r>
            <a:endParaRPr sz="4000">
              <a:solidFill>
                <a:srgbClr val="3D85C6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44444"/>
              <a:buNone/>
            </a:pPr>
            <a:r>
              <a:rPr lang="en" sz="4000">
                <a:solidFill>
                  <a:srgbClr val="3D85C6"/>
                </a:solidFill>
                <a:latin typeface="Georgia"/>
                <a:ea typeface="Georgia"/>
                <a:cs typeface="Georgia"/>
                <a:sym typeface="Georgia"/>
              </a:rPr>
              <a:t>studija slučaja</a:t>
            </a:r>
            <a:endParaRPr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55" name="Google Shape;55;p1"/>
          <p:cNvSpPr txBox="1"/>
          <p:nvPr>
            <p:ph idx="1" type="subTitle"/>
          </p:nvPr>
        </p:nvSpPr>
        <p:spPr>
          <a:xfrm>
            <a:off x="260700" y="3795975"/>
            <a:ext cx="8520600" cy="653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18"/>
              <a:buFont typeface="Arial"/>
              <a:buNone/>
            </a:pPr>
            <a:r>
              <a:rPr lang="en" sz="3000">
                <a:solidFill>
                  <a:srgbClr val="3D85C6"/>
                </a:solidFill>
                <a:latin typeface="Georgia"/>
                <a:ea typeface="Georgia"/>
                <a:cs typeface="Georgia"/>
                <a:sym typeface="Georgia"/>
              </a:rPr>
              <a:t>Aleksandra Marković, Ranka Stanković</a:t>
            </a:r>
            <a:endParaRPr sz="1890">
              <a:solidFill>
                <a:srgbClr val="3D85C6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  <p:pic>
        <p:nvPicPr>
          <p:cNvPr id="56" name="Google Shape;56;p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042650" y="814075"/>
            <a:ext cx="1026500" cy="944925"/>
          </a:xfrm>
          <a:prstGeom prst="rect">
            <a:avLst/>
          </a:prstGeom>
          <a:noFill/>
          <a:ln>
            <a:noFill/>
          </a:ln>
        </p:spPr>
      </p:pic>
      <p:pic>
        <p:nvPicPr>
          <p:cNvPr id="57" name="Google Shape;57;p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52400" y="2498875"/>
            <a:ext cx="8839200" cy="1329548"/>
          </a:xfrm>
          <a:prstGeom prst="rect">
            <a:avLst/>
          </a:prstGeom>
          <a:noFill/>
          <a:ln>
            <a:noFill/>
          </a:ln>
        </p:spPr>
      </p:pic>
      <p:pic>
        <p:nvPicPr>
          <p:cNvPr id="58" name="Google Shape;58;p1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7095958" y="76200"/>
            <a:ext cx="1973191" cy="737875"/>
          </a:xfrm>
          <a:prstGeom prst="rect">
            <a:avLst/>
          </a:prstGeom>
          <a:noFill/>
          <a:ln>
            <a:noFill/>
          </a:ln>
        </p:spPr>
      </p:pic>
      <p:pic>
        <p:nvPicPr>
          <p:cNvPr id="59" name="Google Shape;59;p1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114474" y="76199"/>
            <a:ext cx="1642941" cy="7052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0" name="Google Shape;60;p1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1856350" y="76200"/>
            <a:ext cx="1219200" cy="609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1" name="Google Shape;61;p1"/>
          <p:cNvPicPr preferRelativeResize="0"/>
          <p:nvPr/>
        </p:nvPicPr>
        <p:blipFill rotWithShape="1">
          <a:blip r:embed="rId8">
            <a:alphaModFix/>
          </a:blip>
          <a:srcRect b="0" l="0" r="0" t="0"/>
          <a:stretch/>
        </p:blipFill>
        <p:spPr>
          <a:xfrm>
            <a:off x="6866274" y="4279825"/>
            <a:ext cx="2277725" cy="8636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2" name="Google Shape;62;p1"/>
          <p:cNvPicPr preferRelativeResize="0"/>
          <p:nvPr/>
        </p:nvPicPr>
        <p:blipFill rotWithShape="1">
          <a:blip r:embed="rId9">
            <a:alphaModFix/>
          </a:blip>
          <a:srcRect b="0" l="0" r="0" t="0"/>
          <a:stretch/>
        </p:blipFill>
        <p:spPr>
          <a:xfrm>
            <a:off x="7821325" y="2104163"/>
            <a:ext cx="1170275" cy="401725"/>
          </a:xfrm>
          <a:prstGeom prst="rect">
            <a:avLst/>
          </a:prstGeom>
          <a:noFill/>
          <a:ln>
            <a:noFill/>
          </a:ln>
        </p:spPr>
      </p:pic>
      <p:pic>
        <p:nvPicPr>
          <p:cNvPr id="63" name="Google Shape;63;p1"/>
          <p:cNvPicPr preferRelativeResize="0"/>
          <p:nvPr/>
        </p:nvPicPr>
        <p:blipFill rotWithShape="1">
          <a:blip r:embed="rId10">
            <a:alphaModFix/>
          </a:blip>
          <a:srcRect b="0" l="0" r="0" t="0"/>
          <a:stretch/>
        </p:blipFill>
        <p:spPr>
          <a:xfrm>
            <a:off x="35188" y="829338"/>
            <a:ext cx="752475" cy="914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10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39285"/>
              <a:buFont typeface="Arial"/>
              <a:buNone/>
            </a:pPr>
            <a:r>
              <a:rPr lang="en" sz="3600">
                <a:latin typeface="Georgia"/>
                <a:ea typeface="Georgia"/>
                <a:cs typeface="Georgia"/>
                <a:sym typeface="Georgia"/>
              </a:rPr>
              <a:t>Kriterijumi procene definicija</a:t>
            </a:r>
            <a:endParaRPr sz="3600">
              <a:latin typeface="Georgia"/>
              <a:ea typeface="Georgia"/>
              <a:cs typeface="Georgia"/>
              <a:sym typeface="Georgia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11111"/>
              <a:buNone/>
            </a:pPr>
            <a:r>
              <a:t/>
            </a:r>
            <a:endParaRPr>
              <a:latin typeface="Georgia"/>
              <a:ea typeface="Georgia"/>
              <a:cs typeface="Georgia"/>
              <a:sym typeface="Georgia"/>
            </a:endParaRPr>
          </a:p>
        </p:txBody>
      </p:sp>
      <p:graphicFrame>
        <p:nvGraphicFramePr>
          <p:cNvPr id="118" name="Google Shape;118;p10"/>
          <p:cNvGraphicFramePr/>
          <p:nvPr/>
        </p:nvGraphicFramePr>
        <p:xfrm>
          <a:off x="952500" y="21638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{FEBCEF11-B37C-4C5D-A85F-1E6DA79E7A27}</a:tableStyleId>
              </a:tblPr>
              <a:tblGrid>
                <a:gridCol w="3619500"/>
                <a:gridCol w="3619500"/>
              </a:tblGrid>
              <a:tr h="800225">
                <a:tc>
                  <a:txBody>
                    <a:bodyPr/>
                    <a:lstStyle/>
                    <a:p>
                      <a:pPr indent="-342900" lvl="0" marL="45720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Georgia"/>
                        <a:buAutoNum type="romanUcPeriod"/>
                      </a:pPr>
                      <a:r>
                        <a:rPr lang="en" sz="1800" u="none" cap="none" strike="noStrike">
                          <a:solidFill>
                            <a:schemeClr val="dk1"/>
                          </a:solidFill>
                          <a:latin typeface="Georgia"/>
                          <a:ea typeface="Georgia"/>
                          <a:cs typeface="Georgia"/>
                          <a:sym typeface="Georgia"/>
                        </a:rPr>
                        <a:t>Sadržaj: faktografska tačnost i preciznost</a:t>
                      </a:r>
                      <a:endParaRPr sz="1800" u="none" cap="none" strike="noStrike">
                        <a:solidFill>
                          <a:schemeClr val="dk1"/>
                        </a:solidFill>
                        <a:latin typeface="Georgia"/>
                        <a:ea typeface="Georgia"/>
                        <a:cs typeface="Georgia"/>
                        <a:sym typeface="Georgia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sz="1400" u="none" cap="none" strike="noStrike">
                        <a:latin typeface="Georgia"/>
                        <a:ea typeface="Georgia"/>
                        <a:cs typeface="Georgia"/>
                        <a:sym typeface="Georgia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" sz="1800" u="none" cap="none" strike="noStrike">
                          <a:solidFill>
                            <a:schemeClr val="dk1"/>
                          </a:solidFill>
                          <a:latin typeface="Georgia"/>
                          <a:ea typeface="Georgia"/>
                          <a:cs typeface="Georgia"/>
                          <a:sym typeface="Georgia"/>
                        </a:rPr>
                        <a:t>II. Forma: jezik, leksika, gramatika</a:t>
                      </a:r>
                      <a:endParaRPr sz="1800" u="none" cap="none" strike="noStrike">
                        <a:solidFill>
                          <a:schemeClr val="dk1"/>
                        </a:solidFill>
                        <a:latin typeface="Georgia"/>
                        <a:ea typeface="Georgia"/>
                        <a:cs typeface="Georgia"/>
                        <a:sym typeface="Georgia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sz="1400" u="none" cap="none" strike="noStrike">
                        <a:latin typeface="Georgia"/>
                        <a:ea typeface="Georgia"/>
                        <a:cs typeface="Georgia"/>
                        <a:sym typeface="Georgia"/>
                      </a:endParaRPr>
                    </a:p>
                  </a:txBody>
                  <a:tcPr marT="91425" marB="91425" marR="91425" marL="91425"/>
                </a:tc>
              </a:tr>
              <a:tr h="1130225">
                <a:tc>
                  <a:txBody>
                    <a:bodyPr/>
                    <a:lstStyle/>
                    <a:p>
                      <a:pPr indent="-342900" lvl="0" marL="45720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Georgia"/>
                        <a:buAutoNum type="arabicPeriod"/>
                      </a:pPr>
                      <a:r>
                        <a:rPr lang="en" sz="1800" u="none" cap="none" strike="noStrike">
                          <a:latin typeface="Georgia"/>
                          <a:ea typeface="Georgia"/>
                          <a:cs typeface="Georgia"/>
                          <a:sym typeface="Georgia"/>
                        </a:rPr>
                        <a:t>Genus proximum</a:t>
                      </a:r>
                      <a:endParaRPr sz="1800" u="none" cap="none" strike="noStrike">
                        <a:latin typeface="Georgia"/>
                        <a:ea typeface="Georgia"/>
                        <a:cs typeface="Georgia"/>
                        <a:sym typeface="Georgia"/>
                      </a:endParaRPr>
                    </a:p>
                    <a:p>
                      <a:pPr indent="-342900" lvl="0" marL="45720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Georgia"/>
                        <a:buAutoNum type="arabicPeriod"/>
                      </a:pPr>
                      <a:r>
                        <a:rPr lang="en" sz="1800" u="none" cap="none" strike="noStrike">
                          <a:latin typeface="Georgia"/>
                          <a:ea typeface="Georgia"/>
                          <a:cs typeface="Georgia"/>
                          <a:sym typeface="Georgia"/>
                        </a:rPr>
                        <a:t>Differentia specifica</a:t>
                      </a:r>
                      <a:endParaRPr sz="1800" u="none" cap="none" strike="noStrike">
                        <a:latin typeface="Georgia"/>
                        <a:ea typeface="Georgia"/>
                        <a:cs typeface="Georgia"/>
                        <a:sym typeface="Georgia"/>
                      </a:endParaRPr>
                    </a:p>
                    <a:p>
                      <a:pPr indent="0" lvl="0" marL="45720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sz="1400" u="none" cap="none" strike="noStrike">
                        <a:latin typeface="Georgia"/>
                        <a:ea typeface="Georgia"/>
                        <a:cs typeface="Georgia"/>
                        <a:sym typeface="Georgia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-342900" lvl="0" marL="45720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Georgia"/>
                        <a:buAutoNum type="arabicPeriod"/>
                      </a:pPr>
                      <a:r>
                        <a:rPr lang="en" sz="1800" u="none" cap="none" strike="noStrike">
                          <a:latin typeface="Georgia"/>
                          <a:ea typeface="Georgia"/>
                          <a:cs typeface="Georgia"/>
                          <a:sym typeface="Georgia"/>
                        </a:rPr>
                        <a:t>Leksika u definicijama</a:t>
                      </a:r>
                      <a:endParaRPr sz="1800" u="none" cap="none" strike="noStrike">
                        <a:latin typeface="Georgia"/>
                        <a:ea typeface="Georgia"/>
                        <a:cs typeface="Georgia"/>
                        <a:sym typeface="Georgia"/>
                      </a:endParaRPr>
                    </a:p>
                    <a:p>
                      <a:pPr indent="-342900" lvl="0" marL="45720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Georgia"/>
                        <a:buAutoNum type="arabicPeriod"/>
                      </a:pPr>
                      <a:r>
                        <a:rPr lang="en" sz="1800" u="none" cap="none" strike="noStrike">
                          <a:latin typeface="Georgia"/>
                          <a:ea typeface="Georgia"/>
                          <a:cs typeface="Georgia"/>
                          <a:sym typeface="Georgia"/>
                        </a:rPr>
                        <a:t>Gramatika</a:t>
                      </a:r>
                      <a:endParaRPr sz="1800" u="none" cap="none" strike="noStrike">
                        <a:latin typeface="Georgia"/>
                        <a:ea typeface="Georgia"/>
                        <a:cs typeface="Georgia"/>
                        <a:sym typeface="Georgia"/>
                      </a:endParaRPr>
                    </a:p>
                    <a:p>
                      <a:pPr indent="-342900" lvl="0" marL="45720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Georgia"/>
                        <a:buAutoNum type="arabicPeriod"/>
                      </a:pPr>
                      <a:r>
                        <a:rPr lang="en" sz="1800" u="none" cap="none" strike="noStrike">
                          <a:latin typeface="Georgia"/>
                          <a:ea typeface="Georgia"/>
                          <a:cs typeface="Georgia"/>
                          <a:sym typeface="Georgia"/>
                        </a:rPr>
                        <a:t>Definisanje u skladu s vrstom reči</a:t>
                      </a:r>
                      <a:endParaRPr sz="1800" u="none" cap="none" strike="noStrike">
                        <a:latin typeface="Georgia"/>
                        <a:ea typeface="Georgia"/>
                        <a:cs typeface="Georgia"/>
                        <a:sym typeface="Georgia"/>
                      </a:endParaRPr>
                    </a:p>
                  </a:txBody>
                  <a:tcPr marT="91425" marB="91425" marR="91425" marL="91425"/>
                </a:tc>
              </a:tr>
            </a:tbl>
          </a:graphicData>
        </a:graphic>
      </p:graphicFrame>
      <p:sp>
        <p:nvSpPr>
          <p:cNvPr id="119" name="Google Shape;119;p10"/>
          <p:cNvSpPr txBox="1"/>
          <p:nvPr/>
        </p:nvSpPr>
        <p:spPr>
          <a:xfrm>
            <a:off x="1150525" y="1267275"/>
            <a:ext cx="6207300" cy="73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Georgia"/>
              <a:buChar char="●"/>
            </a:pPr>
            <a:r>
              <a:rPr b="0" i="0" lang="en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Analiza? Objektivni kriterijumi?</a:t>
            </a:r>
            <a:endParaRPr b="0" i="0" sz="1800" u="none" cap="none" strike="noStrike">
              <a:solidFill>
                <a:schemeClr val="dk1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11"/>
          <p:cNvSpPr txBox="1"/>
          <p:nvPr>
            <p:ph type="title"/>
          </p:nvPr>
        </p:nvSpPr>
        <p:spPr>
          <a:xfrm>
            <a:off x="311700" y="17606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" sz="3200">
                <a:latin typeface="Georgia"/>
                <a:ea typeface="Georgia"/>
                <a:cs typeface="Georgia"/>
                <a:sym typeface="Georgia"/>
              </a:rPr>
              <a:t>Pitali smo AI: </a:t>
            </a:r>
            <a:r>
              <a:rPr i="1" lang="en" sz="3200">
                <a:latin typeface="Georgia"/>
                <a:ea typeface="Georgia"/>
                <a:cs typeface="Georgia"/>
                <a:sym typeface="Georgia"/>
              </a:rPr>
              <a:t>Genus proximum </a:t>
            </a:r>
            <a:r>
              <a:rPr lang="en" sz="3200">
                <a:latin typeface="Georgia"/>
                <a:ea typeface="Georgia"/>
                <a:cs typeface="Georgia"/>
                <a:sym typeface="Georgia"/>
              </a:rPr>
              <a:t>i </a:t>
            </a:r>
            <a:r>
              <a:rPr i="1" lang="en" sz="3200">
                <a:latin typeface="Georgia"/>
                <a:ea typeface="Georgia"/>
                <a:cs typeface="Georgia"/>
                <a:sym typeface="Georgia"/>
              </a:rPr>
              <a:t>differentia specifica</a:t>
            </a:r>
            <a:r>
              <a:rPr lang="en" sz="3200">
                <a:latin typeface="Georgia"/>
                <a:ea typeface="Georgia"/>
                <a:cs typeface="Georgia"/>
                <a:sym typeface="Georgia"/>
              </a:rPr>
              <a:t>?</a:t>
            </a:r>
            <a:endParaRPr sz="3200"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125" name="Google Shape;125;p11"/>
          <p:cNvSpPr txBox="1"/>
          <p:nvPr>
            <p:ph idx="1" type="body"/>
          </p:nvPr>
        </p:nvSpPr>
        <p:spPr>
          <a:xfrm>
            <a:off x="311700" y="1250576"/>
            <a:ext cx="8520600" cy="3664324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 fontScale="85000" lnSpcReduction="20000"/>
          </a:bodyPr>
          <a:lstStyle/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ct val="117647"/>
              <a:buChar char="●"/>
            </a:pPr>
            <a:r>
              <a:rPr lang="en"/>
              <a:t>Naravno!</a:t>
            </a:r>
            <a:endParaRPr/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ct val="117647"/>
              <a:buChar char="●"/>
            </a:pPr>
            <a:r>
              <a:rPr b="1" lang="en"/>
              <a:t>Genus proximum</a:t>
            </a:r>
            <a:r>
              <a:rPr lang="en"/>
              <a:t> i </a:t>
            </a:r>
            <a:r>
              <a:rPr b="1" lang="en"/>
              <a:t>differentia specifica</a:t>
            </a:r>
            <a:r>
              <a:rPr lang="en"/>
              <a:t> su pojmovi iz klasične logike i filozofije jezika koji se koriste za </a:t>
            </a:r>
            <a:r>
              <a:rPr b="1" lang="en"/>
              <a:t>definiciju pojmova</a:t>
            </a:r>
            <a:r>
              <a:rPr lang="en"/>
              <a:t>:</a:t>
            </a:r>
            <a:endParaRPr/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ct val="117647"/>
              <a:buFont typeface="Arial"/>
              <a:buChar char="•"/>
            </a:pPr>
            <a:r>
              <a:rPr b="1" lang="en"/>
              <a:t>Genus proximum</a:t>
            </a:r>
            <a:r>
              <a:rPr lang="en"/>
              <a:t> (najbliži rod) označava </a:t>
            </a:r>
            <a:r>
              <a:rPr b="1" lang="en"/>
              <a:t>širi pojam</a:t>
            </a:r>
            <a:r>
              <a:rPr lang="en"/>
              <a:t> kojem dati pojam pripada. To je </a:t>
            </a:r>
            <a:r>
              <a:rPr i="1" lang="en"/>
              <a:t>kategorija</a:t>
            </a:r>
            <a:r>
              <a:rPr lang="en"/>
              <a:t> ili </a:t>
            </a:r>
            <a:r>
              <a:rPr i="1" lang="en"/>
              <a:t>klasa</a:t>
            </a:r>
            <a:r>
              <a:rPr lang="en"/>
              <a:t> u kojoj se pojam nalazi.</a:t>
            </a:r>
            <a:br>
              <a:rPr lang="en"/>
            </a:br>
            <a:r>
              <a:rPr lang="en"/>
              <a:t>👉 Na primer: </a:t>
            </a:r>
            <a:r>
              <a:rPr i="1" lang="en"/>
              <a:t>Čovek je životinja…</a:t>
            </a:r>
            <a:r>
              <a:rPr lang="en"/>
              <a:t> (ovde je </a:t>
            </a:r>
            <a:r>
              <a:rPr b="1" lang="en"/>
              <a:t>životinja</a:t>
            </a:r>
            <a:r>
              <a:rPr lang="en"/>
              <a:t> genus proximum).</a:t>
            </a:r>
            <a:endParaRPr/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ct val="117647"/>
              <a:buFont typeface="Arial"/>
              <a:buChar char="•"/>
            </a:pPr>
            <a:r>
              <a:rPr b="1" lang="en"/>
              <a:t>Differentia specifica</a:t>
            </a:r>
            <a:r>
              <a:rPr lang="en"/>
              <a:t> (specifična razlika) označava </a:t>
            </a:r>
            <a:r>
              <a:rPr b="1" lang="en"/>
              <a:t>osobinu ili skup osobina koje razlikuju</a:t>
            </a:r>
            <a:r>
              <a:rPr lang="en"/>
              <a:t> taj pojam od ostalih pojmova u istom rodu.</a:t>
            </a:r>
            <a:br>
              <a:rPr lang="en"/>
            </a:br>
            <a:r>
              <a:rPr lang="en"/>
              <a:t>👉 Nastavak: </a:t>
            </a:r>
            <a:r>
              <a:rPr i="1" lang="en"/>
              <a:t>…koja ima razum.</a:t>
            </a:r>
            <a:r>
              <a:rPr lang="en"/>
              <a:t> (ovde je </a:t>
            </a:r>
            <a:r>
              <a:rPr b="1" lang="en"/>
              <a:t>ima razum</a:t>
            </a:r>
            <a:r>
              <a:rPr lang="en"/>
              <a:t> differentia specifica — ono što razlikuje čoveka od ostalih životinja).</a:t>
            </a:r>
            <a:endParaRPr/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ct val="117647"/>
              <a:buChar char="●"/>
            </a:pPr>
            <a:r>
              <a:rPr lang="en"/>
              <a:t>📘 </a:t>
            </a:r>
            <a:r>
              <a:rPr b="1" lang="en"/>
              <a:t>Kombinovano</a:t>
            </a:r>
            <a:r>
              <a:rPr lang="en"/>
              <a:t>, ova dva elementa daju potpunu klasičnu definiciju:</a:t>
            </a:r>
            <a:endParaRPr/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ct val="117647"/>
              <a:buChar char="●"/>
            </a:pPr>
            <a:r>
              <a:rPr b="1" lang="en"/>
              <a:t>Čovek je (genus) životinja (differentia) koja ima razum.</a:t>
            </a:r>
            <a:endParaRPr/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ct val="117647"/>
              <a:buChar char="●"/>
            </a:pPr>
            <a:r>
              <a:rPr lang="en"/>
              <a:t>U savremenoj lingvistici i leksikografiji, ovaj pristup se još koristi kao </a:t>
            </a:r>
            <a:r>
              <a:rPr b="1" lang="en"/>
              <a:t>osnova za analitičku definiciju</a:t>
            </a:r>
            <a:r>
              <a:rPr lang="en"/>
              <a:t>, posebno u rečnicima — iako se često modifikuje u skladu sa kontekstom i pragmatičkom funkcijom definicije. Želiš i neki primer iz savremene deskriptivne leksikografije?</a:t>
            </a:r>
            <a:endParaRPr/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ct val="117647"/>
              <a:buNone/>
            </a:pPr>
            <a:r>
              <a:t/>
            </a:r>
            <a:endParaRPr>
              <a:latin typeface="Georgia"/>
              <a:ea typeface="Georgia"/>
              <a:cs typeface="Georgia"/>
              <a:sym typeface="Georgia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9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12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8862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Font typeface="Georgia"/>
              <a:buAutoNum type="arabicPeriod"/>
            </a:pPr>
            <a:r>
              <a:rPr i="1" lang="en" sz="3200">
                <a:latin typeface="Georgia"/>
                <a:ea typeface="Georgia"/>
                <a:cs typeface="Georgia"/>
                <a:sym typeface="Georgia"/>
              </a:rPr>
              <a:t>Genus proximum</a:t>
            </a:r>
            <a:r>
              <a:rPr lang="en" sz="3200">
                <a:latin typeface="Georgia"/>
                <a:ea typeface="Georgia"/>
                <a:cs typeface="Georgia"/>
                <a:sym typeface="Georgia"/>
              </a:rPr>
              <a:t> previše uopšten</a:t>
            </a:r>
            <a:endParaRPr sz="3200">
              <a:latin typeface="Georgia"/>
              <a:ea typeface="Georgia"/>
              <a:cs typeface="Georgia"/>
              <a:sym typeface="Georgia"/>
            </a:endParaRPr>
          </a:p>
        </p:txBody>
      </p:sp>
      <p:graphicFrame>
        <p:nvGraphicFramePr>
          <p:cNvPr id="131" name="Google Shape;131;p12"/>
          <p:cNvGraphicFramePr/>
          <p:nvPr/>
        </p:nvGraphicFramePr>
        <p:xfrm>
          <a:off x="461050" y="113002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{FEBCEF11-B37C-4C5D-A85F-1E6DA79E7A27}</a:tableStyleId>
              </a:tblPr>
              <a:tblGrid>
                <a:gridCol w="2083125"/>
                <a:gridCol w="2742875"/>
                <a:gridCol w="3294925"/>
              </a:tblGrid>
              <a:tr h="67385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t/>
                      </a:r>
                      <a:endParaRPr sz="1600" u="none" cap="none" strike="noStrike">
                        <a:latin typeface="Georgia"/>
                        <a:ea typeface="Georgia"/>
                        <a:cs typeface="Georgia"/>
                        <a:sym typeface="Georgia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700"/>
                        <a:buFont typeface="Arial"/>
                        <a:buNone/>
                      </a:pPr>
                      <a:br>
                        <a:rPr lang="en" sz="700" u="none" cap="none" strike="noStrike">
                          <a:latin typeface="Georgia"/>
                          <a:ea typeface="Georgia"/>
                          <a:cs typeface="Georgia"/>
                          <a:sym typeface="Georgia"/>
                        </a:rPr>
                      </a:br>
                      <a:r>
                        <a:rPr lang="en" sz="1600" u="none" cap="none" strike="noStrike">
                          <a:latin typeface="Georgia"/>
                          <a:ea typeface="Georgia"/>
                          <a:cs typeface="Georgia"/>
                          <a:sym typeface="Georgia"/>
                        </a:rPr>
                        <a:t>Gemini (2.5 Flash Preview)</a:t>
                      </a:r>
                      <a:endParaRPr sz="1600" u="none" cap="none" strike="noStrike">
                        <a:latin typeface="Georgia"/>
                        <a:ea typeface="Georgia"/>
                        <a:cs typeface="Georgia"/>
                        <a:sym typeface="Georgia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700"/>
                        <a:buFont typeface="Arial"/>
                        <a:buNone/>
                      </a:pPr>
                      <a:br>
                        <a:rPr lang="en" sz="700" u="none" cap="none" strike="noStrike">
                          <a:solidFill>
                            <a:schemeClr val="dk1"/>
                          </a:solidFill>
                          <a:latin typeface="Georgia"/>
                          <a:ea typeface="Georgia"/>
                          <a:cs typeface="Georgia"/>
                          <a:sym typeface="Georgia"/>
                        </a:rPr>
                      </a:br>
                      <a:r>
                        <a:rPr lang="en" sz="1600" u="none" cap="none" strike="noStrike">
                          <a:latin typeface="Georgia"/>
                          <a:ea typeface="Georgia"/>
                          <a:cs typeface="Georgia"/>
                          <a:sym typeface="Georgia"/>
                        </a:rPr>
                        <a:t>ChatGPT (4.5) </a:t>
                      </a:r>
                      <a:endParaRPr sz="1600" u="none" cap="none" strike="noStrike">
                        <a:latin typeface="Georgia"/>
                        <a:ea typeface="Georgia"/>
                        <a:cs typeface="Georgia"/>
                        <a:sym typeface="Georgia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90975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rPr lang="en" sz="1600" u="none" cap="none" strike="noStrike">
                          <a:latin typeface="Georgia"/>
                          <a:ea typeface="Georgia"/>
                          <a:cs typeface="Georgia"/>
                          <a:sym typeface="Georgia"/>
                        </a:rPr>
                        <a:t>meteorološka stanica</a:t>
                      </a:r>
                      <a:endParaRPr sz="1600" u="none" cap="none" strike="noStrike">
                        <a:latin typeface="Georgia"/>
                        <a:ea typeface="Georgia"/>
                        <a:cs typeface="Georgia"/>
                        <a:sym typeface="Georgia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rPr lang="en" sz="1600" u="sng" cap="none" strike="noStrike">
                          <a:solidFill>
                            <a:srgbClr val="FF0000"/>
                          </a:solidFill>
                          <a:latin typeface="Georgia"/>
                          <a:ea typeface="Georgia"/>
                          <a:cs typeface="Georgia"/>
                          <a:sym typeface="Georgia"/>
                        </a:rPr>
                        <a:t>Mesto</a:t>
                      </a:r>
                      <a:r>
                        <a:rPr lang="en" sz="1600" u="none" cap="none" strike="noStrike">
                          <a:latin typeface="Georgia"/>
                          <a:ea typeface="Georgia"/>
                          <a:cs typeface="Georgia"/>
                          <a:sym typeface="Georgia"/>
                        </a:rPr>
                        <a:t> opremljeno instrumentima za praćenje vremenskih uslova.</a:t>
                      </a:r>
                      <a:endParaRPr sz="1600" u="none" cap="none" strike="noStrike">
                        <a:latin typeface="Georgia"/>
                        <a:ea typeface="Georgia"/>
                        <a:cs typeface="Georgia"/>
                        <a:sym typeface="Georgia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rPr lang="en" sz="1600" u="sng" cap="none" strike="noStrike">
                          <a:latin typeface="Georgia"/>
                          <a:ea typeface="Georgia"/>
                          <a:cs typeface="Georgia"/>
                          <a:sym typeface="Georgia"/>
                        </a:rPr>
                        <a:t>postrojenje</a:t>
                      </a:r>
                      <a:r>
                        <a:rPr lang="en" sz="1600" u="none" cap="none" strike="noStrike">
                          <a:latin typeface="Georgia"/>
                          <a:ea typeface="Georgia"/>
                          <a:cs typeface="Georgia"/>
                          <a:sym typeface="Georgia"/>
                        </a:rPr>
                        <a:t> opremljeno za prikupljanje meteoroloških podataka.</a:t>
                      </a:r>
                      <a:endParaRPr sz="1600" u="none" cap="none" strike="noStrike">
                        <a:latin typeface="Georgia"/>
                        <a:ea typeface="Georgia"/>
                        <a:cs typeface="Georgia"/>
                        <a:sym typeface="Georgia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90975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rPr lang="en" sz="1600" u="none" cap="none" strike="noStrike">
                          <a:latin typeface="Georgia"/>
                          <a:ea typeface="Georgia"/>
                          <a:cs typeface="Georgia"/>
                          <a:sym typeface="Georgia"/>
                        </a:rPr>
                        <a:t>beli pirinač</a:t>
                      </a:r>
                      <a:endParaRPr sz="1600" u="none" cap="none" strike="noStrike">
                        <a:latin typeface="Georgia"/>
                        <a:ea typeface="Georgia"/>
                        <a:cs typeface="Georgia"/>
                        <a:sym typeface="Georgia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rPr lang="en" sz="1600" u="sng" cap="none" strike="noStrike">
                          <a:solidFill>
                            <a:srgbClr val="FF0000"/>
                          </a:solidFill>
                          <a:latin typeface="Georgia"/>
                          <a:ea typeface="Georgia"/>
                          <a:cs typeface="Georgia"/>
                          <a:sym typeface="Georgia"/>
                        </a:rPr>
                        <a:t>Žitarica</a:t>
                      </a:r>
                      <a:r>
                        <a:rPr lang="en" sz="1600" u="none" cap="none" strike="noStrike">
                          <a:latin typeface="Georgia"/>
                          <a:ea typeface="Georgia"/>
                          <a:cs typeface="Georgia"/>
                          <a:sym typeface="Georgia"/>
                        </a:rPr>
                        <a:t> kojoj je uklonjen spoljni omotač i klica.</a:t>
                      </a:r>
                      <a:endParaRPr sz="1600" u="none" cap="none" strike="noStrike">
                        <a:latin typeface="Georgia"/>
                        <a:ea typeface="Georgia"/>
                        <a:cs typeface="Georgia"/>
                        <a:sym typeface="Georgia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rPr lang="en" sz="1600" u="sng" cap="none" strike="noStrike">
                          <a:latin typeface="Georgia"/>
                          <a:ea typeface="Georgia"/>
                          <a:cs typeface="Georgia"/>
                          <a:sym typeface="Georgia"/>
                        </a:rPr>
                        <a:t>pirinač</a:t>
                      </a:r>
                      <a:r>
                        <a:rPr lang="en" sz="1600" u="none" cap="none" strike="noStrike">
                          <a:latin typeface="Georgia"/>
                          <a:ea typeface="Georgia"/>
                          <a:cs typeface="Georgia"/>
                          <a:sym typeface="Georgia"/>
                        </a:rPr>
                        <a:t> sa koga su uklonjene spoljašnje ljuske i klica, čime gubi deo hranljivih sastojaka, ali ima duži rok trajanja.</a:t>
                      </a:r>
                      <a:endParaRPr sz="1600" u="none" cap="none" strike="noStrike">
                        <a:latin typeface="Georgia"/>
                        <a:ea typeface="Georgia"/>
                        <a:cs typeface="Georgia"/>
                        <a:sym typeface="Georgia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90975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rPr lang="en" sz="1600" u="none" cap="none" strike="noStrike">
                          <a:latin typeface="Georgia"/>
                          <a:ea typeface="Georgia"/>
                          <a:cs typeface="Georgia"/>
                          <a:sym typeface="Georgia"/>
                        </a:rPr>
                        <a:t>naučno-istraživački rad </a:t>
                      </a:r>
                      <a:endParaRPr sz="1600" u="none" cap="none" strike="noStrike">
                        <a:latin typeface="Georgia"/>
                        <a:ea typeface="Georgia"/>
                        <a:cs typeface="Georgia"/>
                        <a:sym typeface="Georgia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rPr lang="en" sz="1600" u="sng" cap="none" strike="noStrike">
                          <a:solidFill>
                            <a:srgbClr val="FF0000"/>
                          </a:solidFill>
                          <a:latin typeface="Georgia"/>
                          <a:ea typeface="Georgia"/>
                          <a:cs typeface="Georgia"/>
                          <a:sym typeface="Georgia"/>
                        </a:rPr>
                        <a:t>Aktivnost</a:t>
                      </a:r>
                      <a:r>
                        <a:rPr lang="en" sz="1600" u="none" cap="none" strike="noStrike">
                          <a:solidFill>
                            <a:schemeClr val="dk1"/>
                          </a:solidFill>
                          <a:latin typeface="Georgia"/>
                          <a:ea typeface="Georgia"/>
                          <a:cs typeface="Georgia"/>
                          <a:sym typeface="Georgia"/>
                        </a:rPr>
                        <a:t> usmerena na sticanje novog znanja kroz sistematizovano istraživanje.</a:t>
                      </a:r>
                      <a:endParaRPr sz="1600" u="none" cap="none" strike="noStrike">
                        <a:solidFill>
                          <a:schemeClr val="dk1"/>
                        </a:solidFill>
                        <a:latin typeface="Georgia"/>
                        <a:ea typeface="Georgia"/>
                        <a:cs typeface="Georgia"/>
                        <a:sym typeface="Georgia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600"/>
                        <a:buFont typeface="Arial"/>
                        <a:buNone/>
                      </a:pPr>
                      <a:r>
                        <a:rPr lang="en" sz="1600" u="sng" cap="none" strike="noStrike">
                          <a:latin typeface="Georgia"/>
                          <a:ea typeface="Georgia"/>
                          <a:cs typeface="Georgia"/>
                          <a:sym typeface="Georgia"/>
                        </a:rPr>
                        <a:t>delatnost</a:t>
                      </a:r>
                      <a:r>
                        <a:rPr lang="en" sz="1600" u="none" cap="none" strike="noStrike">
                          <a:latin typeface="Georgia"/>
                          <a:ea typeface="Georgia"/>
                          <a:cs typeface="Georgia"/>
                          <a:sym typeface="Georgia"/>
                        </a:rPr>
                        <a:t> koja podrazumeva sprovođenje sistematičnih naučnih istraživanja.</a:t>
                      </a:r>
                      <a:endParaRPr sz="1600" u="none" cap="none" strike="noStrike">
                        <a:latin typeface="Georgia"/>
                        <a:ea typeface="Georgia"/>
                        <a:cs typeface="Georgia"/>
                        <a:sym typeface="Georgia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13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" sz="3200">
                <a:latin typeface="Georgia"/>
                <a:ea typeface="Georgia"/>
                <a:cs typeface="Georgia"/>
                <a:sym typeface="Georgia"/>
              </a:rPr>
              <a:t>2. Neodgovarajući </a:t>
            </a:r>
            <a:r>
              <a:rPr i="1" lang="en" sz="3200">
                <a:latin typeface="Georgia"/>
                <a:ea typeface="Georgia"/>
                <a:cs typeface="Georgia"/>
                <a:sym typeface="Georgia"/>
              </a:rPr>
              <a:t>genus proximum</a:t>
            </a:r>
            <a:r>
              <a:rPr lang="en" sz="3200">
                <a:latin typeface="Georgia"/>
                <a:ea typeface="Georgia"/>
                <a:cs typeface="Georgia"/>
                <a:sym typeface="Georgia"/>
              </a:rPr>
              <a:t> (prevod?)</a:t>
            </a:r>
            <a:endParaRPr sz="3200">
              <a:latin typeface="Georgia"/>
              <a:ea typeface="Georgia"/>
              <a:cs typeface="Georgia"/>
              <a:sym typeface="Georgia"/>
            </a:endParaRPr>
          </a:p>
        </p:txBody>
      </p:sp>
      <p:graphicFrame>
        <p:nvGraphicFramePr>
          <p:cNvPr id="137" name="Google Shape;137;p13"/>
          <p:cNvGraphicFramePr/>
          <p:nvPr/>
        </p:nvGraphicFramePr>
        <p:xfrm>
          <a:off x="251113" y="136285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{FEBCEF11-B37C-4C5D-A85F-1E6DA79E7A27}</a:tableStyleId>
              </a:tblPr>
              <a:tblGrid>
                <a:gridCol w="2186075"/>
                <a:gridCol w="3363750"/>
                <a:gridCol w="3091950"/>
              </a:tblGrid>
              <a:tr h="44477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t/>
                      </a:r>
                      <a:endParaRPr sz="1800" u="none" cap="none" strike="noStrike">
                        <a:solidFill>
                          <a:schemeClr val="dk1"/>
                        </a:solidFill>
                        <a:latin typeface="Georgia"/>
                        <a:ea typeface="Georgia"/>
                        <a:cs typeface="Georgia"/>
                        <a:sym typeface="Georgia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990"/>
                        <a:buFont typeface="Arial"/>
                        <a:buNone/>
                      </a:pPr>
                      <a:r>
                        <a:rPr lang="en" sz="2000" u="none" cap="none" strike="noStrike">
                          <a:solidFill>
                            <a:schemeClr val="dk1"/>
                          </a:solidFill>
                          <a:latin typeface="Georgia"/>
                          <a:ea typeface="Georgia"/>
                          <a:cs typeface="Georgia"/>
                          <a:sym typeface="Georgia"/>
                        </a:rPr>
                        <a:t>Gemini (2.5 Flash Preview)</a:t>
                      </a:r>
                      <a:endParaRPr sz="2000" u="none" cap="none" strike="noStrike">
                        <a:latin typeface="Georgia"/>
                        <a:ea typeface="Georgia"/>
                        <a:cs typeface="Georgia"/>
                        <a:sym typeface="Georgia"/>
                      </a:endParaRPr>
                    </a:p>
                  </a:txBody>
                  <a:tcPr marT="91425" marB="91425" marR="91425" marL="91425"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000"/>
                        <a:buFont typeface="Arial"/>
                        <a:buNone/>
                      </a:pPr>
                      <a:r>
                        <a:rPr lang="en" sz="2000" u="none" cap="none" strike="noStrike">
                          <a:solidFill>
                            <a:schemeClr val="dk1"/>
                          </a:solidFill>
                          <a:latin typeface="Georgia"/>
                          <a:ea typeface="Georgia"/>
                          <a:cs typeface="Georgia"/>
                          <a:sym typeface="Georgia"/>
                        </a:rPr>
                        <a:t>ChatGPT (4.5) </a:t>
                      </a:r>
                      <a:endParaRPr sz="2300" u="none" cap="none" strike="noStrike">
                        <a:latin typeface="Georgia"/>
                        <a:ea typeface="Georgia"/>
                        <a:cs typeface="Georgia"/>
                        <a:sym typeface="Georgia"/>
                      </a:endParaRPr>
                    </a:p>
                  </a:txBody>
                  <a:tcPr marT="91425" marB="91425" marR="91425" marL="91425"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91737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800" u="none" cap="none" strike="noStrike">
                          <a:solidFill>
                            <a:schemeClr val="dk1"/>
                          </a:solidFill>
                          <a:latin typeface="Georgia"/>
                          <a:ea typeface="Georgia"/>
                          <a:cs typeface="Georgia"/>
                          <a:sym typeface="Georgia"/>
                        </a:rPr>
                        <a:t>državne granice</a:t>
                      </a:r>
                      <a:endParaRPr sz="1800" u="none" cap="none" strike="noStrike">
                        <a:solidFill>
                          <a:schemeClr val="dk1"/>
                        </a:solidFill>
                        <a:latin typeface="Georgia"/>
                        <a:ea typeface="Georgia"/>
                        <a:cs typeface="Georgia"/>
                        <a:sym typeface="Georgia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t/>
                      </a:r>
                      <a:endParaRPr sz="1800" u="none" cap="none" strike="noStrike">
                        <a:latin typeface="Georgia"/>
                        <a:ea typeface="Georgia"/>
                        <a:cs typeface="Georgia"/>
                        <a:sym typeface="Georgia"/>
                      </a:endParaRPr>
                    </a:p>
                  </a:txBody>
                  <a:tcPr marT="91425" marB="91425" marR="91425" marL="91425"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" sz="1800" u="sng" cap="none" strike="noStrike">
                          <a:solidFill>
                            <a:srgbClr val="FF0000"/>
                          </a:solidFill>
                          <a:latin typeface="Georgia"/>
                          <a:ea typeface="Georgia"/>
                          <a:cs typeface="Georgia"/>
                          <a:sym typeface="Georgia"/>
                        </a:rPr>
                        <a:t>Linije</a:t>
                      </a:r>
                      <a:r>
                        <a:rPr lang="en" sz="1800" u="none" cap="none" strike="noStrike">
                          <a:solidFill>
                            <a:schemeClr val="dk1"/>
                          </a:solidFill>
                          <a:latin typeface="Georgia"/>
                          <a:ea typeface="Georgia"/>
                          <a:cs typeface="Georgia"/>
                          <a:sym typeface="Georgia"/>
                        </a:rPr>
                        <a:t> koje razdvajaju teritorije dve ili više država.</a:t>
                      </a:r>
                      <a:endParaRPr sz="1800" u="none" cap="none" strike="noStrike">
                        <a:latin typeface="Georgia"/>
                        <a:ea typeface="Georgia"/>
                        <a:cs typeface="Georgia"/>
                        <a:sym typeface="Georgia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" sz="1800" u="sng" cap="none" strike="noStrike">
                          <a:solidFill>
                            <a:schemeClr val="dk1"/>
                          </a:solidFill>
                          <a:latin typeface="Georgia"/>
                          <a:ea typeface="Georgia"/>
                          <a:cs typeface="Georgia"/>
                          <a:sym typeface="Georgia"/>
                        </a:rPr>
                        <a:t>teritorijalne granice</a:t>
                      </a:r>
                      <a:r>
                        <a:rPr lang="en" sz="1800" u="none" cap="none" strike="noStrike">
                          <a:solidFill>
                            <a:schemeClr val="dk1"/>
                          </a:solidFill>
                          <a:latin typeface="Georgia"/>
                          <a:ea typeface="Georgia"/>
                          <a:cs typeface="Georgia"/>
                          <a:sym typeface="Georgia"/>
                        </a:rPr>
                        <a:t> kojima država definiše svoju jurisdikciju.</a:t>
                      </a:r>
                      <a:endParaRPr sz="1800" u="none" cap="none" strike="noStrike">
                        <a:latin typeface="Georgia"/>
                        <a:ea typeface="Georgia"/>
                        <a:cs typeface="Georgia"/>
                        <a:sym typeface="Georgia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66717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" sz="1800" u="none" cap="none" strike="noStrike">
                          <a:latin typeface="Georgia"/>
                          <a:ea typeface="Georgia"/>
                          <a:cs typeface="Georgia"/>
                          <a:sym typeface="Georgia"/>
                        </a:rPr>
                        <a:t>devizni kurs</a:t>
                      </a:r>
                      <a:endParaRPr sz="1800" u="none" cap="none" strike="noStrike">
                        <a:latin typeface="Georgia"/>
                        <a:ea typeface="Georgia"/>
                        <a:cs typeface="Georgia"/>
                        <a:sym typeface="Georgia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700"/>
                        <a:buFont typeface="Arial"/>
                        <a:buNone/>
                      </a:pPr>
                      <a:r>
                        <a:rPr lang="en" sz="1700" u="sng" cap="none" strike="noStrike">
                          <a:solidFill>
                            <a:srgbClr val="FF0000"/>
                          </a:solidFill>
                          <a:latin typeface="Georgia"/>
                          <a:ea typeface="Georgia"/>
                          <a:cs typeface="Georgia"/>
                          <a:sym typeface="Georgia"/>
                        </a:rPr>
                        <a:t>Cena</a:t>
                      </a:r>
                      <a:r>
                        <a:rPr lang="en" sz="1700" u="none" cap="none" strike="noStrike">
                          <a:solidFill>
                            <a:srgbClr val="FF0000"/>
                          </a:solidFill>
                          <a:latin typeface="Georgia"/>
                          <a:ea typeface="Georgia"/>
                          <a:cs typeface="Georgia"/>
                          <a:sym typeface="Georgia"/>
                        </a:rPr>
                        <a:t> </a:t>
                      </a:r>
                      <a:r>
                        <a:rPr lang="en" sz="1700" u="none" cap="none" strike="noStrike">
                          <a:latin typeface="Georgia"/>
                          <a:ea typeface="Georgia"/>
                          <a:cs typeface="Georgia"/>
                          <a:sym typeface="Georgia"/>
                        </a:rPr>
                        <a:t>jedne valute izražena u drugoj.</a:t>
                      </a:r>
                      <a:endParaRPr sz="1700" u="none" cap="none" strike="noStrike">
                        <a:latin typeface="Georgia"/>
                        <a:ea typeface="Georgia"/>
                        <a:cs typeface="Georgia"/>
                        <a:sym typeface="Georgia"/>
                      </a:endParaRPr>
                    </a:p>
                  </a:txBody>
                  <a:tcPr marT="91425" marB="91425" marR="91425" marL="91425"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" sz="1800" u="sng" cap="none" strike="noStrike">
                          <a:solidFill>
                            <a:srgbClr val="FF0000"/>
                          </a:solidFill>
                          <a:latin typeface="Georgia"/>
                          <a:ea typeface="Georgia"/>
                          <a:cs typeface="Georgia"/>
                          <a:sym typeface="Georgia"/>
                        </a:rPr>
                        <a:t>cena</a:t>
                      </a:r>
                      <a:r>
                        <a:rPr lang="en" sz="1800" u="none" cap="none" strike="noStrike">
                          <a:solidFill>
                            <a:srgbClr val="FF0000"/>
                          </a:solidFill>
                          <a:latin typeface="Georgia"/>
                          <a:ea typeface="Georgia"/>
                          <a:cs typeface="Georgia"/>
                          <a:sym typeface="Georgia"/>
                        </a:rPr>
                        <a:t> </a:t>
                      </a:r>
                      <a:r>
                        <a:rPr lang="en" sz="1800" u="none" cap="none" strike="noStrike">
                          <a:solidFill>
                            <a:schemeClr val="dk1"/>
                          </a:solidFill>
                          <a:latin typeface="Georgia"/>
                          <a:ea typeface="Georgia"/>
                          <a:cs typeface="Georgia"/>
                          <a:sym typeface="Georgia"/>
                        </a:rPr>
                        <a:t>jedne valute izražena u drugoj valuti.</a:t>
                      </a:r>
                      <a:endParaRPr sz="1800" u="none" cap="none" strike="noStrike">
                        <a:latin typeface="Georgia"/>
                        <a:ea typeface="Georgia"/>
                        <a:cs typeface="Georgia"/>
                        <a:sym typeface="Georgia"/>
                      </a:endParaRPr>
                    </a:p>
                  </a:txBody>
                  <a:tcPr marT="91425" marB="91425" marR="91425" marL="91425"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</a:tcPr>
                </a:tc>
              </a:tr>
              <a:tr h="90437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" sz="1800" u="none" cap="none" strike="noStrike">
                          <a:latin typeface="Georgia"/>
                          <a:ea typeface="Georgia"/>
                          <a:cs typeface="Georgia"/>
                          <a:sym typeface="Georgia"/>
                        </a:rPr>
                        <a:t>mesto rođenja</a:t>
                      </a:r>
                      <a:endParaRPr sz="1800" u="none" cap="none" strike="noStrike">
                        <a:latin typeface="Georgia"/>
                        <a:ea typeface="Georgia"/>
                        <a:cs typeface="Georgia"/>
                        <a:sym typeface="Georgia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" sz="1800" u="sng" cap="none" strike="noStrike">
                          <a:solidFill>
                            <a:srgbClr val="FF0000"/>
                          </a:solidFill>
                          <a:latin typeface="Georgia"/>
                          <a:ea typeface="Georgia"/>
                          <a:cs typeface="Georgia"/>
                          <a:sym typeface="Georgia"/>
                        </a:rPr>
                        <a:t>Lokalitet</a:t>
                      </a:r>
                      <a:r>
                        <a:rPr lang="en" sz="1800" u="none" cap="none" strike="noStrike">
                          <a:solidFill>
                            <a:schemeClr val="dk1"/>
                          </a:solidFill>
                          <a:latin typeface="Georgia"/>
                          <a:ea typeface="Georgia"/>
                          <a:cs typeface="Georgia"/>
                          <a:sym typeface="Georgia"/>
                        </a:rPr>
                        <a:t> gde je osoba rođena.</a:t>
                      </a:r>
                      <a:endParaRPr sz="1800" u="none" cap="none" strike="noStrike">
                        <a:solidFill>
                          <a:schemeClr val="dk1"/>
                        </a:solidFill>
                        <a:latin typeface="Georgia"/>
                        <a:ea typeface="Georgia"/>
                        <a:cs typeface="Georgia"/>
                        <a:sym typeface="Georgia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" sz="1800" u="sng" cap="none" strike="noStrike">
                          <a:latin typeface="Georgia"/>
                          <a:ea typeface="Georgia"/>
                          <a:cs typeface="Georgia"/>
                          <a:sym typeface="Georgia"/>
                        </a:rPr>
                        <a:t>lokacija</a:t>
                      </a:r>
                      <a:r>
                        <a:rPr lang="en" sz="1800" u="none" cap="none" strike="noStrike">
                          <a:latin typeface="Georgia"/>
                          <a:ea typeface="Georgia"/>
                          <a:cs typeface="Georgia"/>
                          <a:sym typeface="Georgia"/>
                        </a:rPr>
                        <a:t> na kojoj je osoba rođena.</a:t>
                      </a:r>
                      <a:endParaRPr sz="1800" u="none" cap="none" strike="noStrike">
                        <a:solidFill>
                          <a:srgbClr val="FF0000"/>
                        </a:solidFill>
                        <a:latin typeface="Georgia"/>
                        <a:ea typeface="Georgia"/>
                        <a:cs typeface="Georgia"/>
                        <a:sym typeface="Georgia"/>
                      </a:endParaRPr>
                    </a:p>
                  </a:txBody>
                  <a:tcPr marT="91425" marB="91425" marR="91425" marL="91425"/>
                </a:tc>
              </a:tr>
            </a:tbl>
          </a:graphicData>
        </a:graphic>
      </p:graphicFrame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p1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" sz="3200">
                <a:latin typeface="Georgia"/>
                <a:ea typeface="Georgia"/>
                <a:cs typeface="Georgia"/>
                <a:sym typeface="Georgia"/>
              </a:rPr>
              <a:t>3. </a:t>
            </a:r>
            <a:r>
              <a:rPr i="1" lang="en" sz="3200">
                <a:latin typeface="Georgia"/>
                <a:ea typeface="Georgia"/>
                <a:cs typeface="Georgia"/>
                <a:sym typeface="Georgia"/>
              </a:rPr>
              <a:t>Genus </a:t>
            </a:r>
            <a:r>
              <a:rPr lang="en" sz="3200">
                <a:latin typeface="Georgia"/>
                <a:ea typeface="Georgia"/>
                <a:cs typeface="Georgia"/>
                <a:sym typeface="Georgia"/>
              </a:rPr>
              <a:t>izostavljen</a:t>
            </a:r>
            <a:endParaRPr sz="3200">
              <a:latin typeface="Georgia"/>
              <a:ea typeface="Georgia"/>
              <a:cs typeface="Georgia"/>
              <a:sym typeface="Georgia"/>
            </a:endParaRPr>
          </a:p>
        </p:txBody>
      </p:sp>
      <p:graphicFrame>
        <p:nvGraphicFramePr>
          <p:cNvPr id="143" name="Google Shape;143;p14"/>
          <p:cNvGraphicFramePr/>
          <p:nvPr/>
        </p:nvGraphicFramePr>
        <p:xfrm>
          <a:off x="952500" y="155117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{FEBCEF11-B37C-4C5D-A85F-1E6DA79E7A27}</a:tableStyleId>
              </a:tblPr>
              <a:tblGrid>
                <a:gridCol w="2413000"/>
                <a:gridCol w="2413000"/>
                <a:gridCol w="2413000"/>
              </a:tblGrid>
              <a:tr h="3810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t/>
                      </a:r>
                      <a:endParaRPr sz="1800" u="none" cap="none" strike="noStrike">
                        <a:latin typeface="Georgia"/>
                        <a:ea typeface="Georgia"/>
                        <a:cs typeface="Georgia"/>
                        <a:sym typeface="Georgia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" sz="1800" u="none" cap="none" strike="noStrike">
                          <a:latin typeface="Georgia"/>
                          <a:ea typeface="Georgia"/>
                          <a:cs typeface="Georgia"/>
                          <a:sym typeface="Georgia"/>
                        </a:rPr>
                        <a:t>Gemini (2.5 Flash Preview)</a:t>
                      </a:r>
                      <a:endParaRPr sz="1800" u="none" cap="none" strike="noStrike">
                        <a:latin typeface="Georgia"/>
                        <a:ea typeface="Georgia"/>
                        <a:cs typeface="Georgia"/>
                        <a:sym typeface="Georgia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t/>
                      </a:r>
                      <a:endParaRPr sz="1800" u="none" cap="none" strike="noStrike">
                        <a:latin typeface="Georgia"/>
                        <a:ea typeface="Georgia"/>
                        <a:cs typeface="Georgia"/>
                        <a:sym typeface="Georgia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" sz="1800" u="none" cap="none" strike="noStrike">
                          <a:latin typeface="Georgia"/>
                          <a:ea typeface="Georgia"/>
                          <a:cs typeface="Georgia"/>
                          <a:sym typeface="Georgia"/>
                        </a:rPr>
                        <a:t>ChatGPT (4.5) </a:t>
                      </a:r>
                      <a:endParaRPr sz="1800" u="none" cap="none" strike="noStrike">
                        <a:latin typeface="Georgia"/>
                        <a:ea typeface="Georgia"/>
                        <a:cs typeface="Georgia"/>
                        <a:sym typeface="Georgia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" sz="1800" u="none" cap="none" strike="noStrike">
                          <a:latin typeface="Georgia"/>
                          <a:ea typeface="Georgia"/>
                          <a:cs typeface="Georgia"/>
                          <a:sym typeface="Georgia"/>
                        </a:rPr>
                        <a:t>nakon što</a:t>
                      </a:r>
                      <a:endParaRPr sz="1800" u="none" cap="none" strike="noStrike">
                        <a:latin typeface="Georgia"/>
                        <a:ea typeface="Georgia"/>
                        <a:cs typeface="Georgia"/>
                        <a:sym typeface="Georgia"/>
                      </a:endParaRPr>
                    </a:p>
                  </a:txBody>
                  <a:tcPr marT="91425" marB="91425" marR="91425" marL="91425"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" sz="1800" u="sng" cap="none" strike="noStrike">
                          <a:latin typeface="Georgia"/>
                          <a:ea typeface="Georgia"/>
                          <a:cs typeface="Georgia"/>
                          <a:sym typeface="Georgia"/>
                        </a:rPr>
                        <a:t>Veznik</a:t>
                      </a:r>
                      <a:r>
                        <a:rPr lang="en" sz="1800" u="none" cap="none" strike="noStrike">
                          <a:latin typeface="Georgia"/>
                          <a:ea typeface="Georgia"/>
                          <a:cs typeface="Georgia"/>
                          <a:sym typeface="Georgia"/>
                        </a:rPr>
                        <a:t> koji uvodi vremenski podređenu rečenicu; pošto; čim.</a:t>
                      </a:r>
                      <a:endParaRPr sz="1800" u="none" cap="none" strike="noStrike">
                        <a:latin typeface="Georgia"/>
                        <a:ea typeface="Georgia"/>
                        <a:cs typeface="Georgia"/>
                        <a:sym typeface="Georgia"/>
                      </a:endParaRPr>
                    </a:p>
                  </a:txBody>
                  <a:tcPr marT="91425" marB="91425" marR="91425" marL="91425"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" sz="1800" u="none" cap="none" strike="noStrike">
                          <a:solidFill>
                            <a:srgbClr val="FF0000"/>
                          </a:solidFill>
                          <a:latin typeface="Georgia"/>
                          <a:ea typeface="Georgia"/>
                          <a:cs typeface="Georgia"/>
                          <a:sym typeface="Georgia"/>
                        </a:rPr>
                        <a:t>(?)</a:t>
                      </a:r>
                      <a:r>
                        <a:rPr lang="en" sz="1800" u="none" cap="none" strike="noStrike">
                          <a:latin typeface="Georgia"/>
                          <a:ea typeface="Georgia"/>
                          <a:cs typeface="Georgia"/>
                          <a:sym typeface="Georgia"/>
                        </a:rPr>
                        <a:t> uvodi događaj koji se dešava posle nekog drugog.</a:t>
                      </a:r>
                      <a:endParaRPr sz="1800" u="none" cap="none" strike="noStrike">
                        <a:latin typeface="Georgia"/>
                        <a:ea typeface="Georgia"/>
                        <a:cs typeface="Georgia"/>
                        <a:sym typeface="Georgia"/>
                      </a:endParaRPr>
                    </a:p>
                  </a:txBody>
                  <a:tcPr marT="91425" marB="91425" marR="91425" marL="91425"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" sz="1800" u="none" cap="none" strike="noStrike">
                          <a:latin typeface="Georgia"/>
                          <a:ea typeface="Georgia"/>
                          <a:cs typeface="Georgia"/>
                          <a:sym typeface="Georgia"/>
                        </a:rPr>
                        <a:t>zbog toga što</a:t>
                      </a:r>
                      <a:endParaRPr sz="1800" u="none" cap="none" strike="noStrike">
                        <a:latin typeface="Georgia"/>
                        <a:ea typeface="Georgia"/>
                        <a:cs typeface="Georgia"/>
                        <a:sym typeface="Georgia"/>
                      </a:endParaRPr>
                    </a:p>
                  </a:txBody>
                  <a:tcPr marT="91425" marB="91425" marR="91425" marL="91425"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" sz="1800" u="sng" cap="none" strike="noStrike">
                          <a:latin typeface="Georgia"/>
                          <a:ea typeface="Georgia"/>
                          <a:cs typeface="Georgia"/>
                          <a:sym typeface="Georgia"/>
                        </a:rPr>
                        <a:t>Veznik</a:t>
                      </a:r>
                      <a:r>
                        <a:rPr lang="en" sz="1800" u="none" cap="none" strike="noStrike">
                          <a:latin typeface="Georgia"/>
                          <a:ea typeface="Georgia"/>
                          <a:cs typeface="Georgia"/>
                          <a:sym typeface="Georgia"/>
                        </a:rPr>
                        <a:t> koji uvodi uzrok; jer.</a:t>
                      </a:r>
                      <a:endParaRPr sz="1800" u="none" cap="none" strike="noStrike">
                        <a:latin typeface="Georgia"/>
                        <a:ea typeface="Georgia"/>
                        <a:cs typeface="Georgia"/>
                        <a:sym typeface="Georgia"/>
                      </a:endParaRPr>
                    </a:p>
                  </a:txBody>
                  <a:tcPr marT="91425" marB="91425" marR="91425" marL="91425"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" sz="1800" u="none" cap="none" strike="noStrike">
                          <a:solidFill>
                            <a:srgbClr val="FF0000"/>
                          </a:solidFill>
                          <a:latin typeface="Georgia"/>
                          <a:ea typeface="Georgia"/>
                          <a:cs typeface="Georgia"/>
                          <a:sym typeface="Georgia"/>
                        </a:rPr>
                        <a:t>(?) </a:t>
                      </a:r>
                      <a:r>
                        <a:rPr lang="en" sz="1800" u="none" cap="none" strike="noStrike">
                          <a:solidFill>
                            <a:schemeClr val="dk1"/>
                          </a:solidFill>
                          <a:latin typeface="Georgia"/>
                          <a:ea typeface="Georgia"/>
                          <a:cs typeface="Georgia"/>
                          <a:sym typeface="Georgia"/>
                        </a:rPr>
                        <a:t>uvodi uzročnu rečenicu; zato što.</a:t>
                      </a:r>
                      <a:endParaRPr sz="1800" u="none" cap="none" strike="noStrike">
                        <a:solidFill>
                          <a:schemeClr val="dk1"/>
                        </a:solidFill>
                        <a:latin typeface="Georgia"/>
                        <a:ea typeface="Georgia"/>
                        <a:cs typeface="Georgia"/>
                        <a:sym typeface="Georgia"/>
                      </a:endParaRPr>
                    </a:p>
                  </a:txBody>
                  <a:tcPr marT="91425" marB="91425" marR="91425" marL="91425"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1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i="1" lang="en" sz="3200">
                <a:latin typeface="Georgia"/>
                <a:ea typeface="Georgia"/>
                <a:cs typeface="Georgia"/>
                <a:sym typeface="Georgia"/>
              </a:rPr>
              <a:t>Differentia specifica</a:t>
            </a:r>
            <a:r>
              <a:rPr lang="en" sz="3200">
                <a:latin typeface="Georgia"/>
                <a:ea typeface="Georgia"/>
                <a:cs typeface="Georgia"/>
                <a:sym typeface="Georgia"/>
              </a:rPr>
              <a:t> – nivo opštosti</a:t>
            </a:r>
            <a:endParaRPr sz="3200">
              <a:latin typeface="Georgia"/>
              <a:ea typeface="Georgia"/>
              <a:cs typeface="Georgia"/>
              <a:sym typeface="Georgia"/>
            </a:endParaRPr>
          </a:p>
        </p:txBody>
      </p:sp>
      <p:graphicFrame>
        <p:nvGraphicFramePr>
          <p:cNvPr id="149" name="Google Shape;149;p15"/>
          <p:cNvGraphicFramePr/>
          <p:nvPr/>
        </p:nvGraphicFramePr>
        <p:xfrm>
          <a:off x="342613" y="117392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{FEBCEF11-B37C-4C5D-A85F-1E6DA79E7A27}</a:tableStyleId>
              </a:tblPr>
              <a:tblGrid>
                <a:gridCol w="1829700"/>
                <a:gridCol w="3498025"/>
                <a:gridCol w="3131050"/>
              </a:tblGrid>
              <a:tr h="40815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500"/>
                        <a:buFont typeface="Arial"/>
                        <a:buNone/>
                      </a:pPr>
                      <a:r>
                        <a:t/>
                      </a:r>
                      <a:endParaRPr sz="1500" u="none" cap="none" strike="noStrike"/>
                    </a:p>
                  </a:txBody>
                  <a:tcPr marT="91425" marB="91425" marR="91425" marL="91425"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500"/>
                        <a:buFont typeface="Arial"/>
                        <a:buNone/>
                      </a:pPr>
                      <a:r>
                        <a:rPr lang="en" sz="1500" u="none" cap="none" strike="noStrike">
                          <a:latin typeface="Georgia"/>
                          <a:ea typeface="Georgia"/>
                          <a:cs typeface="Georgia"/>
                          <a:sym typeface="Georgia"/>
                        </a:rPr>
                        <a:t>Gemini (2.5 Flash Preview)</a:t>
                      </a:r>
                      <a:endParaRPr sz="1500" u="none" cap="none" strike="noStrike">
                        <a:latin typeface="Georgia"/>
                        <a:ea typeface="Georgia"/>
                        <a:cs typeface="Georgia"/>
                        <a:sym typeface="Georgia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500"/>
                        <a:buFont typeface="Arial"/>
                        <a:buNone/>
                      </a:pPr>
                      <a:r>
                        <a:rPr lang="en" sz="1500" u="none" cap="none" strike="noStrike">
                          <a:latin typeface="Georgia"/>
                          <a:ea typeface="Georgia"/>
                          <a:cs typeface="Georgia"/>
                          <a:sym typeface="Georgia"/>
                        </a:rPr>
                        <a:t>ChatGPT (4.5) </a:t>
                      </a:r>
                      <a:endParaRPr sz="1500" u="none" cap="none" strike="noStrike">
                        <a:latin typeface="Georgia"/>
                        <a:ea typeface="Georgia"/>
                        <a:cs typeface="Georgia"/>
                        <a:sym typeface="Georgia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108457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500"/>
                        <a:buFont typeface="Arial"/>
                        <a:buNone/>
                      </a:pPr>
                      <a:r>
                        <a:rPr lang="en" sz="1500" u="none" cap="none" strike="noStrike">
                          <a:latin typeface="Georgia"/>
                          <a:ea typeface="Georgia"/>
                          <a:cs typeface="Georgia"/>
                          <a:sym typeface="Georgia"/>
                        </a:rPr>
                        <a:t>agrarna politika</a:t>
                      </a:r>
                      <a:endParaRPr sz="1500" u="none" cap="none" strike="noStrike">
                        <a:latin typeface="Georgia"/>
                        <a:ea typeface="Georgia"/>
                        <a:cs typeface="Georgia"/>
                        <a:sym typeface="Georgia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500"/>
                        <a:buFont typeface="Arial"/>
                        <a:buNone/>
                      </a:pPr>
                      <a:r>
                        <a:rPr lang="en" sz="1500" u="none" cap="none" strike="noStrike">
                          <a:latin typeface="Georgia"/>
                          <a:ea typeface="Georgia"/>
                          <a:cs typeface="Georgia"/>
                          <a:sym typeface="Georgia"/>
                        </a:rPr>
                        <a:t>Skup mera i principa </a:t>
                      </a:r>
                      <a:r>
                        <a:rPr lang="en" sz="1500" u="sng" cap="none" strike="noStrike">
                          <a:solidFill>
                            <a:srgbClr val="FF0000"/>
                          </a:solidFill>
                          <a:latin typeface="Georgia"/>
                          <a:ea typeface="Georgia"/>
                          <a:cs typeface="Georgia"/>
                          <a:sym typeface="Georgia"/>
                        </a:rPr>
                        <a:t>vezanih za poljoprivredu</a:t>
                      </a:r>
                      <a:r>
                        <a:rPr lang="en" sz="1500" u="none" cap="none" strike="noStrike">
                          <a:latin typeface="Georgia"/>
                          <a:ea typeface="Georgia"/>
                          <a:cs typeface="Georgia"/>
                          <a:sym typeface="Georgia"/>
                        </a:rPr>
                        <a:t>.</a:t>
                      </a:r>
                      <a:endParaRPr sz="1500" u="none" cap="none" strike="noStrike">
                        <a:latin typeface="Georgia"/>
                        <a:ea typeface="Georgia"/>
                        <a:cs typeface="Georgia"/>
                        <a:sym typeface="Georgia"/>
                      </a:endParaRPr>
                    </a:p>
                  </a:txBody>
                  <a:tcPr marT="91425" marB="91425" marR="91425" marL="91425"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500"/>
                        <a:buFont typeface="Arial"/>
                        <a:buNone/>
                      </a:pPr>
                      <a:r>
                        <a:rPr lang="en" sz="1500" u="none" cap="none" strike="noStrike">
                          <a:latin typeface="Georgia"/>
                          <a:ea typeface="Georgia"/>
                          <a:cs typeface="Georgia"/>
                          <a:sym typeface="Georgia"/>
                        </a:rPr>
                        <a:t>skup mera </a:t>
                      </a:r>
                      <a:r>
                        <a:rPr lang="en" sz="1500" u="sng" cap="none" strike="noStrike">
                          <a:latin typeface="Georgia"/>
                          <a:ea typeface="Georgia"/>
                          <a:cs typeface="Georgia"/>
                          <a:sym typeface="Georgia"/>
                        </a:rPr>
                        <a:t>koje država primenjuje </a:t>
                      </a:r>
                      <a:r>
                        <a:rPr i="1" lang="en" sz="1500" u="sng" cap="none" strike="noStrike">
                          <a:latin typeface="Georgia"/>
                          <a:ea typeface="Georgia"/>
                          <a:cs typeface="Georgia"/>
                          <a:sym typeface="Georgia"/>
                        </a:rPr>
                        <a:t>radi regulisanja poljoprivrede, poljoprivredne proizvodnje i tržišta</a:t>
                      </a:r>
                      <a:r>
                        <a:rPr lang="en" sz="1500" u="sng" cap="none" strike="noStrike">
                          <a:latin typeface="Georgia"/>
                          <a:ea typeface="Georgia"/>
                          <a:cs typeface="Georgia"/>
                          <a:sym typeface="Georgia"/>
                        </a:rPr>
                        <a:t>.</a:t>
                      </a:r>
                      <a:endParaRPr sz="1500" u="sng" cap="none" strike="noStrike">
                        <a:latin typeface="Georgia"/>
                        <a:ea typeface="Georgia"/>
                        <a:cs typeface="Georgia"/>
                        <a:sym typeface="Georgia"/>
                      </a:endParaRPr>
                    </a:p>
                  </a:txBody>
                  <a:tcPr marT="91425" marB="91425" marR="91425" marL="91425"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</a:tcPr>
                </a:tc>
              </a:tr>
              <a:tr h="10847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500"/>
                        <a:buFont typeface="Arial"/>
                        <a:buNone/>
                      </a:pPr>
                      <a:r>
                        <a:rPr lang="en" sz="1500" u="none" cap="none" strike="noStrike">
                          <a:latin typeface="Georgia"/>
                          <a:ea typeface="Georgia"/>
                          <a:cs typeface="Georgia"/>
                          <a:sym typeface="Georgia"/>
                        </a:rPr>
                        <a:t>akademske studije</a:t>
                      </a:r>
                      <a:endParaRPr sz="1500" u="none" cap="none" strike="noStrike">
                        <a:latin typeface="Georgia"/>
                        <a:ea typeface="Georgia"/>
                        <a:cs typeface="Georgia"/>
                        <a:sym typeface="Georgia"/>
                      </a:endParaRPr>
                    </a:p>
                  </a:txBody>
                  <a:tcPr marT="91425" marB="91425" marR="91425" marL="91425"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500"/>
                        <a:buFont typeface="Arial"/>
                        <a:buNone/>
                      </a:pPr>
                      <a:r>
                        <a:rPr lang="en" sz="1500" u="none" cap="none" strike="noStrike">
                          <a:latin typeface="Georgia"/>
                          <a:ea typeface="Georgia"/>
                          <a:cs typeface="Georgia"/>
                          <a:sym typeface="Georgia"/>
                        </a:rPr>
                        <a:t>Visokoškolsko obrazovanje </a:t>
                      </a:r>
                      <a:r>
                        <a:rPr lang="en" sz="1500" u="sng" cap="none" strike="noStrike">
                          <a:solidFill>
                            <a:srgbClr val="FF0000"/>
                          </a:solidFill>
                          <a:latin typeface="Georgia"/>
                          <a:ea typeface="Georgia"/>
                          <a:cs typeface="Georgia"/>
                          <a:sym typeface="Georgia"/>
                        </a:rPr>
                        <a:t>na univerzitetima</a:t>
                      </a:r>
                      <a:r>
                        <a:rPr lang="en" sz="1500" u="none" cap="none" strike="noStrike">
                          <a:latin typeface="Georgia"/>
                          <a:ea typeface="Georgia"/>
                          <a:cs typeface="Georgia"/>
                          <a:sym typeface="Georgia"/>
                        </a:rPr>
                        <a:t>.</a:t>
                      </a:r>
                      <a:endParaRPr sz="1500" u="none" cap="none" strike="noStrike">
                        <a:latin typeface="Georgia"/>
                        <a:ea typeface="Georgia"/>
                        <a:cs typeface="Georgia"/>
                        <a:sym typeface="Georgia"/>
                      </a:endParaRPr>
                    </a:p>
                  </a:txBody>
                  <a:tcPr marT="91425" marB="91425" marR="91425" marL="91425"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500"/>
                        <a:buFont typeface="Arial"/>
                        <a:buNone/>
                      </a:pPr>
                      <a:r>
                        <a:rPr lang="en" sz="1500" u="none" cap="none" strike="noStrike">
                          <a:latin typeface="Georgia"/>
                          <a:ea typeface="Georgia"/>
                          <a:cs typeface="Georgia"/>
                          <a:sym typeface="Georgia"/>
                        </a:rPr>
                        <a:t>visoko obrazovanje </a:t>
                      </a:r>
                      <a:r>
                        <a:rPr lang="en" sz="1500" u="sng" cap="none" strike="noStrike">
                          <a:latin typeface="Georgia"/>
                          <a:ea typeface="Georgia"/>
                          <a:cs typeface="Georgia"/>
                          <a:sym typeface="Georgia"/>
                        </a:rPr>
                        <a:t>koje se realizuje na univerzitetima</a:t>
                      </a:r>
                      <a:r>
                        <a:rPr lang="en" sz="1500" u="none" cap="none" strike="noStrike">
                          <a:latin typeface="Georgia"/>
                          <a:ea typeface="Georgia"/>
                          <a:cs typeface="Georgia"/>
                          <a:sym typeface="Georgia"/>
                        </a:rPr>
                        <a:t>, </a:t>
                      </a:r>
                      <a:r>
                        <a:rPr i="1" lang="en" sz="1500" u="sng" cap="none" strike="noStrike">
                          <a:latin typeface="Georgia"/>
                          <a:ea typeface="Georgia"/>
                          <a:cs typeface="Georgia"/>
                          <a:sym typeface="Georgia"/>
                        </a:rPr>
                        <a:t>s ciljem sticanja naučnih, stručnih i akademskih znanja i titula</a:t>
                      </a:r>
                      <a:r>
                        <a:rPr lang="en" sz="1500" u="none" cap="none" strike="noStrike">
                          <a:latin typeface="Georgia"/>
                          <a:ea typeface="Georgia"/>
                          <a:cs typeface="Georgia"/>
                          <a:sym typeface="Georgia"/>
                        </a:rPr>
                        <a:t>.</a:t>
                      </a:r>
                      <a:endParaRPr sz="1500" u="none" cap="none" strike="noStrike">
                        <a:latin typeface="Georgia"/>
                        <a:ea typeface="Georgia"/>
                        <a:cs typeface="Georgia"/>
                        <a:sym typeface="Georgia"/>
                      </a:endParaRPr>
                    </a:p>
                  </a:txBody>
                  <a:tcPr marT="91425" marB="91425" marR="91425" marL="91425"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85622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500"/>
                        <a:buFont typeface="Arial"/>
                        <a:buNone/>
                      </a:pPr>
                      <a:r>
                        <a:rPr lang="en" sz="1500" u="none" cap="none" strike="noStrike">
                          <a:latin typeface="Georgia"/>
                          <a:ea typeface="Georgia"/>
                          <a:cs typeface="Georgia"/>
                          <a:sym typeface="Georgia"/>
                        </a:rPr>
                        <a:t>generalni štrajk</a:t>
                      </a:r>
                      <a:endParaRPr sz="1500" u="none" cap="none" strike="noStrike">
                        <a:latin typeface="Georgia"/>
                        <a:ea typeface="Georgia"/>
                        <a:cs typeface="Georgia"/>
                        <a:sym typeface="Georgia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500"/>
                        <a:buFont typeface="Arial"/>
                        <a:buNone/>
                      </a:pPr>
                      <a:r>
                        <a:rPr lang="en" sz="1500" u="none" cap="none" strike="noStrike">
                          <a:solidFill>
                            <a:schemeClr val="dk1"/>
                          </a:solidFill>
                          <a:latin typeface="Georgia"/>
                          <a:ea typeface="Georgia"/>
                          <a:cs typeface="Georgia"/>
                          <a:sym typeface="Georgia"/>
                        </a:rPr>
                        <a:t>Obustava rada </a:t>
                      </a:r>
                      <a:r>
                        <a:rPr lang="en" sz="1500" u="sng" cap="none" strike="noStrike">
                          <a:solidFill>
                            <a:srgbClr val="FF0000"/>
                          </a:solidFill>
                          <a:latin typeface="Georgia"/>
                          <a:ea typeface="Georgia"/>
                          <a:cs typeface="Georgia"/>
                          <a:sym typeface="Georgia"/>
                        </a:rPr>
                        <a:t>koja obuhvata veliki broj radnika iz različitih grana privrede</a:t>
                      </a:r>
                      <a:r>
                        <a:rPr lang="en" sz="1500" u="none" cap="none" strike="noStrike">
                          <a:solidFill>
                            <a:schemeClr val="dk1"/>
                          </a:solidFill>
                          <a:latin typeface="Georgia"/>
                          <a:ea typeface="Georgia"/>
                          <a:cs typeface="Georgia"/>
                          <a:sym typeface="Georgia"/>
                        </a:rPr>
                        <a:t>.</a:t>
                      </a:r>
                      <a:endParaRPr sz="1500" u="none" cap="none" strike="noStrike">
                        <a:latin typeface="Georgia"/>
                        <a:ea typeface="Georgia"/>
                        <a:cs typeface="Georgia"/>
                        <a:sym typeface="Georgia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500"/>
                        <a:buFont typeface="Arial"/>
                        <a:buNone/>
                      </a:pPr>
                      <a:r>
                        <a:rPr lang="en" sz="1500" u="none" cap="none" strike="noStrike">
                          <a:solidFill>
                            <a:schemeClr val="dk1"/>
                          </a:solidFill>
                          <a:latin typeface="Georgia"/>
                          <a:ea typeface="Georgia"/>
                          <a:cs typeface="Georgia"/>
                          <a:sym typeface="Georgia"/>
                        </a:rPr>
                        <a:t>masovno obustavljanje rada </a:t>
                      </a:r>
                      <a:r>
                        <a:rPr lang="en" sz="1500" u="sng" cap="none" strike="noStrike">
                          <a:solidFill>
                            <a:schemeClr val="dk1"/>
                          </a:solidFill>
                          <a:latin typeface="Georgia"/>
                          <a:ea typeface="Georgia"/>
                          <a:cs typeface="Georgia"/>
                          <a:sym typeface="Georgia"/>
                        </a:rPr>
                        <a:t>u različitim granama privrede </a:t>
                      </a:r>
                      <a:r>
                        <a:rPr i="1" lang="en" sz="1500" u="sng" cap="none" strike="noStrike">
                          <a:solidFill>
                            <a:schemeClr val="dk1"/>
                          </a:solidFill>
                          <a:latin typeface="Georgia"/>
                          <a:ea typeface="Georgia"/>
                          <a:cs typeface="Georgia"/>
                          <a:sym typeface="Georgia"/>
                        </a:rPr>
                        <a:t>u znak protesta</a:t>
                      </a:r>
                      <a:r>
                        <a:rPr lang="en" sz="1500" u="none" cap="none" strike="noStrike">
                          <a:solidFill>
                            <a:schemeClr val="dk1"/>
                          </a:solidFill>
                          <a:latin typeface="Georgia"/>
                          <a:ea typeface="Georgia"/>
                          <a:cs typeface="Georgia"/>
                          <a:sym typeface="Georgia"/>
                        </a:rPr>
                        <a:t>.</a:t>
                      </a:r>
                      <a:endParaRPr sz="1500" u="none" cap="none" strike="noStrike">
                        <a:latin typeface="Georgia"/>
                        <a:ea typeface="Georgia"/>
                        <a:cs typeface="Georgia"/>
                        <a:sym typeface="Georgia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3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p16"/>
          <p:cNvSpPr txBox="1"/>
          <p:nvPr>
            <p:ph type="title"/>
          </p:nvPr>
        </p:nvSpPr>
        <p:spPr>
          <a:xfrm>
            <a:off x="311700" y="31054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57"/>
              <a:buFont typeface="Arial"/>
              <a:buNone/>
            </a:pPr>
            <a:r>
              <a:rPr i="1" lang="en" sz="3200">
                <a:latin typeface="Georgia"/>
                <a:ea typeface="Georgia"/>
                <a:cs typeface="Georgia"/>
                <a:sym typeface="Georgia"/>
              </a:rPr>
              <a:t>Differentia specifica</a:t>
            </a:r>
            <a:r>
              <a:rPr lang="en" sz="3200">
                <a:latin typeface="Georgia"/>
                <a:ea typeface="Georgia"/>
                <a:cs typeface="Georgia"/>
                <a:sym typeface="Georgia"/>
              </a:rPr>
              <a:t> – definiše se ono što se smatra poznatim</a:t>
            </a:r>
            <a:endParaRPr sz="3200"/>
          </a:p>
        </p:txBody>
      </p:sp>
      <p:graphicFrame>
        <p:nvGraphicFramePr>
          <p:cNvPr id="155" name="Google Shape;155;p16"/>
          <p:cNvGraphicFramePr/>
          <p:nvPr/>
        </p:nvGraphicFramePr>
        <p:xfrm>
          <a:off x="525013" y="14165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{FEBCEF11-B37C-4C5D-A85F-1E6DA79E7A27}</a:tableStyleId>
              </a:tblPr>
              <a:tblGrid>
                <a:gridCol w="3001125"/>
                <a:gridCol w="2546425"/>
                <a:gridCol w="2546425"/>
              </a:tblGrid>
              <a:tr h="69782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t/>
                      </a:r>
                      <a:endParaRPr sz="1800" u="none" cap="none" strike="noStrike"/>
                    </a:p>
                  </a:txBody>
                  <a:tcPr marT="91425" marB="91425" marR="91425" marL="91425"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990"/>
                        <a:buFont typeface="Arial"/>
                        <a:buNone/>
                      </a:pPr>
                      <a:r>
                        <a:rPr lang="en" sz="1800" u="none" cap="none" strike="noStrike">
                          <a:solidFill>
                            <a:schemeClr val="dk1"/>
                          </a:solidFill>
                          <a:latin typeface="Georgia"/>
                          <a:ea typeface="Georgia"/>
                          <a:cs typeface="Georgia"/>
                          <a:sym typeface="Georgia"/>
                        </a:rPr>
                        <a:t>Gemini (2.5 Flash Preview)</a:t>
                      </a:r>
                      <a:endParaRPr sz="1800" u="none" cap="none" strike="noStrike">
                        <a:latin typeface="Georgia"/>
                        <a:ea typeface="Georgia"/>
                        <a:cs typeface="Georgia"/>
                        <a:sym typeface="Georgia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" sz="1800" u="none" cap="none" strike="noStrike">
                          <a:solidFill>
                            <a:schemeClr val="dk1"/>
                          </a:solidFill>
                          <a:latin typeface="Georgia"/>
                          <a:ea typeface="Georgia"/>
                          <a:cs typeface="Georgia"/>
                          <a:sym typeface="Georgia"/>
                        </a:rPr>
                        <a:t>ChatGPT (4.5) </a:t>
                      </a:r>
                      <a:endParaRPr sz="1800" u="none" cap="none" strike="noStrike">
                        <a:latin typeface="Georgia"/>
                        <a:ea typeface="Georgia"/>
                        <a:cs typeface="Georgia"/>
                        <a:sym typeface="Georgia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" sz="1800" u="none" cap="none" strike="noStrike">
                          <a:latin typeface="Georgia"/>
                          <a:ea typeface="Georgia"/>
                          <a:cs typeface="Georgia"/>
                          <a:sym typeface="Georgia"/>
                        </a:rPr>
                        <a:t>nuklearni rat</a:t>
                      </a:r>
                      <a:endParaRPr sz="1800" u="none" cap="none" strike="noStrike">
                        <a:latin typeface="Georgia"/>
                        <a:ea typeface="Georgia"/>
                        <a:cs typeface="Georgia"/>
                        <a:sym typeface="Georgia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" sz="1800" u="none" cap="none" strike="noStrike">
                          <a:latin typeface="Georgia"/>
                          <a:ea typeface="Georgia"/>
                          <a:cs typeface="Georgia"/>
                          <a:sym typeface="Georgia"/>
                        </a:rPr>
                        <a:t>Sukob </a:t>
                      </a:r>
                      <a:r>
                        <a:rPr lang="en" sz="1800" u="sng" cap="none" strike="noStrike">
                          <a:latin typeface="Georgia"/>
                          <a:ea typeface="Georgia"/>
                          <a:cs typeface="Georgia"/>
                          <a:sym typeface="Georgia"/>
                        </a:rPr>
                        <a:t>koji se vodi korišćenjem </a:t>
                      </a:r>
                      <a:r>
                        <a:rPr i="1" lang="en" sz="1800" u="sng" cap="none" strike="noStrike">
                          <a:solidFill>
                            <a:srgbClr val="FF0000"/>
                          </a:solidFill>
                          <a:latin typeface="Georgia"/>
                          <a:ea typeface="Georgia"/>
                          <a:cs typeface="Georgia"/>
                          <a:sym typeface="Georgia"/>
                        </a:rPr>
                        <a:t>oružja masovnog uništenja baziranog na fisiji ili fuziji atoma.</a:t>
                      </a:r>
                      <a:endParaRPr i="1" sz="1800" u="sng" cap="none" strike="noStrike">
                        <a:solidFill>
                          <a:srgbClr val="FF0000"/>
                        </a:solidFill>
                        <a:latin typeface="Georgia"/>
                        <a:ea typeface="Georgia"/>
                        <a:cs typeface="Georgia"/>
                        <a:sym typeface="Georgia"/>
                      </a:endParaRPr>
                    </a:p>
                  </a:txBody>
                  <a:tcPr marT="91425" marB="91425" marR="91425" marL="91425"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" sz="1800" u="none" cap="none" strike="noStrike">
                          <a:latin typeface="Georgia"/>
                          <a:ea typeface="Georgia"/>
                          <a:cs typeface="Georgia"/>
                          <a:sym typeface="Georgia"/>
                        </a:rPr>
                        <a:t>oružani sukob </a:t>
                      </a:r>
                      <a:r>
                        <a:rPr lang="en" sz="1800" u="sng" cap="none" strike="noStrike">
                          <a:latin typeface="Georgia"/>
                          <a:ea typeface="Georgia"/>
                          <a:cs typeface="Georgia"/>
                          <a:sym typeface="Georgia"/>
                        </a:rPr>
                        <a:t>koji uključuje korišćenje</a:t>
                      </a:r>
                      <a:r>
                        <a:rPr lang="en" sz="1800" u="none" cap="none" strike="noStrike">
                          <a:latin typeface="Georgia"/>
                          <a:ea typeface="Georgia"/>
                          <a:cs typeface="Georgia"/>
                          <a:sym typeface="Georgia"/>
                        </a:rPr>
                        <a:t> </a:t>
                      </a:r>
                      <a:r>
                        <a:rPr i="1" lang="en" sz="1800" u="sng" cap="none" strike="noStrike">
                          <a:latin typeface="Georgia"/>
                          <a:ea typeface="Georgia"/>
                          <a:cs typeface="Georgia"/>
                          <a:sym typeface="Georgia"/>
                        </a:rPr>
                        <a:t>nuklearnog oružja</a:t>
                      </a:r>
                      <a:r>
                        <a:rPr lang="en" sz="1800" u="none" cap="none" strike="noStrike">
                          <a:latin typeface="Georgia"/>
                          <a:ea typeface="Georgia"/>
                          <a:cs typeface="Georgia"/>
                          <a:sym typeface="Georgia"/>
                        </a:rPr>
                        <a:t>.</a:t>
                      </a:r>
                      <a:endParaRPr sz="1800" u="none" cap="none" strike="noStrike">
                        <a:latin typeface="Georgia"/>
                        <a:ea typeface="Georgia"/>
                        <a:cs typeface="Georgia"/>
                        <a:sym typeface="Georgia"/>
                      </a:endParaRPr>
                    </a:p>
                  </a:txBody>
                  <a:tcPr marT="91425" marB="91425" marR="91425" marL="91425"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9839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" sz="1800" u="none" cap="none" strike="noStrike">
                          <a:latin typeface="Georgia"/>
                          <a:ea typeface="Georgia"/>
                          <a:cs typeface="Georgia"/>
                          <a:sym typeface="Georgia"/>
                        </a:rPr>
                        <a:t>dnevni list</a:t>
                      </a:r>
                      <a:endParaRPr sz="1800" u="none" cap="none" strike="noStrike">
                        <a:latin typeface="Georgia"/>
                        <a:ea typeface="Georgia"/>
                        <a:cs typeface="Georgia"/>
                        <a:sym typeface="Georgia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" sz="1800" u="none" cap="none" strike="noStrike">
                          <a:latin typeface="Georgia"/>
                          <a:ea typeface="Georgia"/>
                          <a:cs typeface="Georgia"/>
                          <a:sym typeface="Georgia"/>
                        </a:rPr>
                        <a:t>Novine </a:t>
                      </a:r>
                      <a:r>
                        <a:rPr lang="en" sz="1800" u="sng" cap="none" strike="noStrike">
                          <a:solidFill>
                            <a:schemeClr val="dk1"/>
                          </a:solidFill>
                          <a:latin typeface="Georgia"/>
                          <a:ea typeface="Georgia"/>
                          <a:cs typeface="Georgia"/>
                          <a:sym typeface="Georgia"/>
                        </a:rPr>
                        <a:t>koje izlaze svakog dana</a:t>
                      </a:r>
                      <a:r>
                        <a:rPr lang="en" sz="1800" u="none" cap="none" strike="noStrike">
                          <a:solidFill>
                            <a:schemeClr val="dk1"/>
                          </a:solidFill>
                          <a:latin typeface="Georgia"/>
                          <a:ea typeface="Georgia"/>
                          <a:cs typeface="Georgia"/>
                          <a:sym typeface="Georgia"/>
                        </a:rPr>
                        <a:t>.</a:t>
                      </a:r>
                      <a:endParaRPr sz="1800" u="none" cap="none" strike="noStrike">
                        <a:solidFill>
                          <a:schemeClr val="dk1"/>
                        </a:solidFill>
                        <a:latin typeface="Georgia"/>
                        <a:ea typeface="Georgia"/>
                        <a:cs typeface="Georgia"/>
                        <a:sym typeface="Georgia"/>
                      </a:endParaRPr>
                    </a:p>
                  </a:txBody>
                  <a:tcPr marT="91425" marB="91425" marR="91425" marL="91425"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" sz="1800" u="none" cap="none" strike="noStrike">
                          <a:latin typeface="Georgia"/>
                          <a:ea typeface="Georgia"/>
                          <a:cs typeface="Georgia"/>
                          <a:sym typeface="Georgia"/>
                        </a:rPr>
                        <a:t>novine </a:t>
                      </a:r>
                      <a:r>
                        <a:rPr lang="en" sz="1800" u="sng" cap="none" strike="noStrike">
                          <a:latin typeface="Georgia"/>
                          <a:ea typeface="Georgia"/>
                          <a:cs typeface="Georgia"/>
                          <a:sym typeface="Georgia"/>
                        </a:rPr>
                        <a:t>koje izlaze svakodnevno,</a:t>
                      </a:r>
                      <a:r>
                        <a:rPr lang="en" sz="1800" u="none" cap="none" strike="noStrike">
                          <a:latin typeface="Georgia"/>
                          <a:ea typeface="Georgia"/>
                          <a:cs typeface="Georgia"/>
                          <a:sym typeface="Georgia"/>
                        </a:rPr>
                        <a:t> </a:t>
                      </a:r>
                      <a:r>
                        <a:rPr i="1" lang="en" sz="1800" u="sng" cap="none" strike="noStrike">
                          <a:solidFill>
                            <a:srgbClr val="FF0000"/>
                          </a:solidFill>
                          <a:latin typeface="Georgia"/>
                          <a:ea typeface="Georgia"/>
                          <a:cs typeface="Georgia"/>
                          <a:sym typeface="Georgia"/>
                        </a:rPr>
                        <a:t>namenjene informisanju javnosti</a:t>
                      </a:r>
                      <a:r>
                        <a:rPr lang="en" sz="1800" u="none" cap="none" strike="noStrike">
                          <a:latin typeface="Georgia"/>
                          <a:ea typeface="Georgia"/>
                          <a:cs typeface="Georgia"/>
                          <a:sym typeface="Georgia"/>
                        </a:rPr>
                        <a:t>.</a:t>
                      </a:r>
                      <a:endParaRPr sz="1800" u="none" cap="none" strike="noStrike">
                        <a:latin typeface="Georgia"/>
                        <a:ea typeface="Georgia"/>
                        <a:cs typeface="Georgia"/>
                        <a:sym typeface="Georgia"/>
                      </a:endParaRPr>
                    </a:p>
                  </a:txBody>
                  <a:tcPr marT="91425" marB="91425" marR="91425" marL="91425"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9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p1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i="1" lang="en" sz="3200">
                <a:latin typeface="Georgia"/>
                <a:ea typeface="Georgia"/>
                <a:cs typeface="Georgia"/>
                <a:sym typeface="Georgia"/>
              </a:rPr>
              <a:t>Differentia specifica</a:t>
            </a:r>
            <a:r>
              <a:rPr lang="en" sz="3200">
                <a:latin typeface="Georgia"/>
                <a:ea typeface="Georgia"/>
                <a:cs typeface="Georgia"/>
                <a:sym typeface="Georgia"/>
              </a:rPr>
              <a:t> – definiše se ono što se smatra poznatim</a:t>
            </a:r>
            <a:endParaRPr sz="3200">
              <a:latin typeface="Georgia"/>
              <a:ea typeface="Georgia"/>
              <a:cs typeface="Georgia"/>
              <a:sym typeface="Georgia"/>
            </a:endParaRPr>
          </a:p>
        </p:txBody>
      </p:sp>
      <p:graphicFrame>
        <p:nvGraphicFramePr>
          <p:cNvPr id="161" name="Google Shape;161;p17"/>
          <p:cNvGraphicFramePr/>
          <p:nvPr/>
        </p:nvGraphicFramePr>
        <p:xfrm>
          <a:off x="278050" y="181395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{FEBCEF11-B37C-4C5D-A85F-1E6DA79E7A27}</a:tableStyleId>
              </a:tblPr>
              <a:tblGrid>
                <a:gridCol w="2186075"/>
                <a:gridCol w="3377500"/>
                <a:gridCol w="3078200"/>
              </a:tblGrid>
              <a:tr h="87352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t/>
                      </a:r>
                      <a:endParaRPr sz="1800" u="none" cap="none" strike="noStrike">
                        <a:latin typeface="Georgia"/>
                        <a:ea typeface="Georgia"/>
                        <a:cs typeface="Georgia"/>
                        <a:sym typeface="Georgia"/>
                      </a:endParaRPr>
                    </a:p>
                  </a:txBody>
                  <a:tcPr marT="91425" marB="91425" marR="91425" marL="91425"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990"/>
                        <a:buFont typeface="Arial"/>
                        <a:buNone/>
                      </a:pPr>
                      <a:r>
                        <a:rPr lang="en" sz="1800" u="none" cap="none" strike="noStrike">
                          <a:solidFill>
                            <a:schemeClr val="dk1"/>
                          </a:solidFill>
                          <a:latin typeface="Georgia"/>
                          <a:ea typeface="Georgia"/>
                          <a:cs typeface="Georgia"/>
                          <a:sym typeface="Georgia"/>
                        </a:rPr>
                        <a:t>Gemini (2.5 Flash Preview)</a:t>
                      </a:r>
                      <a:endParaRPr sz="1800" u="none" cap="none" strike="noStrike">
                        <a:latin typeface="Georgia"/>
                        <a:ea typeface="Georgia"/>
                        <a:cs typeface="Georgia"/>
                        <a:sym typeface="Georgia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" sz="1800" u="none" cap="none" strike="noStrike">
                          <a:solidFill>
                            <a:schemeClr val="dk1"/>
                          </a:solidFill>
                          <a:latin typeface="Georgia"/>
                          <a:ea typeface="Georgia"/>
                          <a:cs typeface="Georgia"/>
                          <a:sym typeface="Georgia"/>
                        </a:rPr>
                        <a:t>ChatGPT (4.5) </a:t>
                      </a:r>
                      <a:endParaRPr sz="1800" u="none" cap="none" strike="noStrike">
                        <a:solidFill>
                          <a:schemeClr val="dk1"/>
                        </a:solidFill>
                        <a:latin typeface="Georgia"/>
                        <a:ea typeface="Georgia"/>
                        <a:cs typeface="Georgia"/>
                        <a:sym typeface="Georgia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873525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" sz="1800" u="none" cap="none" strike="noStrike">
                          <a:latin typeface="Georgia"/>
                          <a:ea typeface="Georgia"/>
                          <a:cs typeface="Georgia"/>
                          <a:sym typeface="Georgia"/>
                        </a:rPr>
                        <a:t>nastavnik nemačkog</a:t>
                      </a:r>
                      <a:endParaRPr sz="1800" u="none" cap="none" strike="noStrike">
                        <a:latin typeface="Georgia"/>
                        <a:ea typeface="Georgia"/>
                        <a:cs typeface="Georgia"/>
                        <a:sym typeface="Georgia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" sz="1800" u="none" cap="none" strike="noStrike">
                          <a:latin typeface="Georgia"/>
                          <a:ea typeface="Georgia"/>
                          <a:cs typeface="Georgia"/>
                          <a:sym typeface="Georgia"/>
                        </a:rPr>
                        <a:t>Osoba </a:t>
                      </a:r>
                      <a:r>
                        <a:rPr lang="en" sz="1800" u="sng" cap="none" strike="noStrike">
                          <a:latin typeface="Georgia"/>
                          <a:ea typeface="Georgia"/>
                          <a:cs typeface="Georgia"/>
                          <a:sym typeface="Georgia"/>
                        </a:rPr>
                        <a:t>koja predaje </a:t>
                      </a:r>
                      <a:r>
                        <a:rPr i="1" lang="en" sz="1800" u="sng" cap="none" strike="noStrike">
                          <a:solidFill>
                            <a:srgbClr val="FF0000"/>
                          </a:solidFill>
                          <a:latin typeface="Georgia"/>
                          <a:ea typeface="Georgia"/>
                          <a:cs typeface="Georgia"/>
                          <a:sym typeface="Georgia"/>
                        </a:rPr>
                        <a:t>jezik koji se govori u Nemačkoj</a:t>
                      </a:r>
                      <a:r>
                        <a:rPr lang="en" sz="1800" u="none" cap="none" strike="noStrike">
                          <a:latin typeface="Georgia"/>
                          <a:ea typeface="Georgia"/>
                          <a:cs typeface="Georgia"/>
                          <a:sym typeface="Georgia"/>
                        </a:rPr>
                        <a:t>.</a:t>
                      </a:r>
                      <a:endParaRPr sz="1800" u="none" cap="none" strike="noStrike">
                        <a:latin typeface="Georgia"/>
                        <a:ea typeface="Georgia"/>
                        <a:cs typeface="Georgia"/>
                        <a:sym typeface="Georgia"/>
                      </a:endParaRPr>
                    </a:p>
                  </a:txBody>
                  <a:tcPr marT="91425" marB="91425" marR="91425" marL="91425"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" sz="1800" u="none" cap="none" strike="noStrike">
                          <a:solidFill>
                            <a:schemeClr val="dk1"/>
                          </a:solidFill>
                          <a:latin typeface="Georgia"/>
                          <a:ea typeface="Georgia"/>
                          <a:cs typeface="Georgia"/>
                          <a:sym typeface="Georgia"/>
                        </a:rPr>
                        <a:t>osoba </a:t>
                      </a:r>
                      <a:r>
                        <a:rPr lang="en" sz="1800" u="sng" cap="none" strike="noStrike">
                          <a:solidFill>
                            <a:schemeClr val="dk1"/>
                          </a:solidFill>
                          <a:latin typeface="Georgia"/>
                          <a:ea typeface="Georgia"/>
                          <a:cs typeface="Georgia"/>
                          <a:sym typeface="Georgia"/>
                        </a:rPr>
                        <a:t>koja predaje </a:t>
                      </a:r>
                      <a:r>
                        <a:rPr i="1" lang="en" sz="1800" u="sng" cap="none" strike="noStrike">
                          <a:solidFill>
                            <a:schemeClr val="dk1"/>
                          </a:solidFill>
                          <a:latin typeface="Georgia"/>
                          <a:ea typeface="Georgia"/>
                          <a:cs typeface="Georgia"/>
                          <a:sym typeface="Georgia"/>
                        </a:rPr>
                        <a:t>nemački jezik</a:t>
                      </a:r>
                      <a:r>
                        <a:rPr lang="en" sz="1800" u="none" cap="none" strike="noStrike">
                          <a:solidFill>
                            <a:schemeClr val="dk1"/>
                          </a:solidFill>
                          <a:latin typeface="Georgia"/>
                          <a:ea typeface="Georgia"/>
                          <a:cs typeface="Georgia"/>
                          <a:sym typeface="Georgia"/>
                        </a:rPr>
                        <a:t>.</a:t>
                      </a:r>
                      <a:endParaRPr sz="1800" u="none" cap="none" strike="noStrike">
                        <a:solidFill>
                          <a:schemeClr val="dk1"/>
                        </a:solidFill>
                        <a:latin typeface="Georgia"/>
                        <a:ea typeface="Georgia"/>
                        <a:cs typeface="Georgia"/>
                        <a:sym typeface="Georgia"/>
                      </a:endParaRPr>
                    </a:p>
                  </a:txBody>
                  <a:tcPr marT="91425" marB="91425" marR="91425" marL="91425"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</a:tcPr>
                </a:tc>
              </a:tr>
              <a:tr h="8668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" sz="1800" u="none" cap="none" strike="noStrike">
                          <a:latin typeface="Georgia"/>
                          <a:ea typeface="Georgia"/>
                          <a:cs typeface="Georgia"/>
                          <a:sym typeface="Georgia"/>
                        </a:rPr>
                        <a:t>profesor fizike</a:t>
                      </a:r>
                      <a:endParaRPr sz="1800" u="none" cap="none" strike="noStrike">
                        <a:latin typeface="Georgia"/>
                        <a:ea typeface="Georgia"/>
                        <a:cs typeface="Georgia"/>
                        <a:sym typeface="Georgia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" sz="1800" u="none" cap="none" strike="noStrike">
                          <a:latin typeface="Georgia"/>
                          <a:ea typeface="Georgia"/>
                          <a:cs typeface="Georgia"/>
                          <a:sym typeface="Georgia"/>
                        </a:rPr>
                        <a:t>Osoba </a:t>
                      </a:r>
                      <a:r>
                        <a:rPr lang="en" sz="1800" u="sng" cap="none" strike="noStrike">
                          <a:latin typeface="Georgia"/>
                          <a:ea typeface="Georgia"/>
                          <a:cs typeface="Georgia"/>
                          <a:sym typeface="Georgia"/>
                        </a:rPr>
                        <a:t>koja predaje </a:t>
                      </a:r>
                      <a:r>
                        <a:rPr i="1" lang="en" sz="1800" u="sng" cap="none" strike="noStrike">
                          <a:solidFill>
                            <a:srgbClr val="FF0000"/>
                          </a:solidFill>
                          <a:latin typeface="Georgia"/>
                          <a:ea typeface="Georgia"/>
                          <a:cs typeface="Georgia"/>
                          <a:sym typeface="Georgia"/>
                        </a:rPr>
                        <a:t>disciplinu prirodnih nauka koja proučava energiju, materiju i kretanje</a:t>
                      </a:r>
                      <a:r>
                        <a:rPr lang="en" sz="1800" u="none" cap="none" strike="noStrike">
                          <a:latin typeface="Georgia"/>
                          <a:ea typeface="Georgia"/>
                          <a:cs typeface="Georgia"/>
                          <a:sym typeface="Georgia"/>
                        </a:rPr>
                        <a:t>.</a:t>
                      </a:r>
                      <a:endParaRPr sz="1800" u="none" cap="none" strike="noStrike">
                        <a:latin typeface="Georgia"/>
                        <a:ea typeface="Georgia"/>
                        <a:cs typeface="Georgia"/>
                        <a:sym typeface="Georgia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" sz="1800" u="none" cap="none" strike="noStrike">
                          <a:solidFill>
                            <a:schemeClr val="dk1"/>
                          </a:solidFill>
                          <a:latin typeface="Georgia"/>
                          <a:ea typeface="Georgia"/>
                          <a:cs typeface="Georgia"/>
                          <a:sym typeface="Georgia"/>
                        </a:rPr>
                        <a:t>osoba </a:t>
                      </a:r>
                      <a:r>
                        <a:rPr lang="en" sz="1800" u="sng" cap="none" strike="noStrike">
                          <a:solidFill>
                            <a:schemeClr val="dk1"/>
                          </a:solidFill>
                          <a:latin typeface="Georgia"/>
                          <a:ea typeface="Georgia"/>
                          <a:cs typeface="Georgia"/>
                          <a:sym typeface="Georgia"/>
                        </a:rPr>
                        <a:t>koja predaje</a:t>
                      </a:r>
                      <a:r>
                        <a:rPr i="1" lang="en" sz="1800" u="sng" cap="none" strike="noStrike">
                          <a:solidFill>
                            <a:schemeClr val="dk1"/>
                          </a:solidFill>
                          <a:latin typeface="Georgia"/>
                          <a:ea typeface="Georgia"/>
                          <a:cs typeface="Georgia"/>
                          <a:sym typeface="Georgia"/>
                        </a:rPr>
                        <a:t> fiziku</a:t>
                      </a:r>
                      <a:r>
                        <a:rPr lang="en" sz="1800" u="sng" cap="none" strike="noStrike">
                          <a:solidFill>
                            <a:schemeClr val="dk1"/>
                          </a:solidFill>
                          <a:latin typeface="Georgia"/>
                          <a:ea typeface="Georgia"/>
                          <a:cs typeface="Georgia"/>
                          <a:sym typeface="Georgia"/>
                        </a:rPr>
                        <a:t> </a:t>
                      </a:r>
                      <a:r>
                        <a:rPr lang="en" sz="1800" u="sng" cap="none" strike="noStrike">
                          <a:solidFill>
                            <a:srgbClr val="FF0000"/>
                          </a:solidFill>
                          <a:latin typeface="Georgia"/>
                          <a:ea typeface="Georgia"/>
                          <a:cs typeface="Georgia"/>
                          <a:sym typeface="Georgia"/>
                        </a:rPr>
                        <a:t>na </a:t>
                      </a:r>
                      <a:r>
                        <a:rPr lang="en" sz="1800" u="sng" cap="none" strike="noStrike">
                          <a:solidFill>
                            <a:schemeClr val="dk1"/>
                          </a:solidFill>
                          <a:latin typeface="Georgia"/>
                          <a:ea typeface="Georgia"/>
                          <a:cs typeface="Georgia"/>
                          <a:sym typeface="Georgia"/>
                        </a:rPr>
                        <a:t>obrazovnoj ustanovi</a:t>
                      </a:r>
                      <a:r>
                        <a:rPr lang="en" sz="1800" u="none" cap="none" strike="noStrike">
                          <a:solidFill>
                            <a:schemeClr val="dk1"/>
                          </a:solidFill>
                          <a:latin typeface="Georgia"/>
                          <a:ea typeface="Georgia"/>
                          <a:cs typeface="Georgia"/>
                          <a:sym typeface="Georgia"/>
                        </a:rPr>
                        <a:t>.</a:t>
                      </a:r>
                      <a:endParaRPr sz="1800" u="none" cap="none" strike="noStrike">
                        <a:solidFill>
                          <a:schemeClr val="dk1"/>
                        </a:solidFill>
                        <a:latin typeface="Georgia"/>
                        <a:ea typeface="Georgia"/>
                        <a:cs typeface="Georgia"/>
                        <a:sym typeface="Georgia"/>
                      </a:endParaRPr>
                    </a:p>
                  </a:txBody>
                  <a:tcPr marT="91425" marB="91425" marR="91425" marL="91425"/>
                </a:tc>
              </a:tr>
            </a:tbl>
          </a:graphicData>
        </a:graphic>
      </p:graphicFrame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5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p18"/>
          <p:cNvSpPr txBox="1"/>
          <p:nvPr>
            <p:ph type="title"/>
          </p:nvPr>
        </p:nvSpPr>
        <p:spPr>
          <a:xfrm>
            <a:off x="311700" y="45177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" sz="3200">
                <a:latin typeface="Georgia"/>
                <a:ea typeface="Georgia"/>
                <a:cs typeface="Georgia"/>
                <a:sym typeface="Georgia"/>
              </a:rPr>
              <a:t>Jezički kvalitet definicija – gramatika</a:t>
            </a:r>
            <a:endParaRPr sz="3200">
              <a:latin typeface="Georgia"/>
              <a:ea typeface="Georgia"/>
              <a:cs typeface="Georgia"/>
              <a:sym typeface="Georgia"/>
            </a:endParaRPr>
          </a:p>
        </p:txBody>
      </p:sp>
      <p:graphicFrame>
        <p:nvGraphicFramePr>
          <p:cNvPr id="167" name="Google Shape;167;p18"/>
          <p:cNvGraphicFramePr/>
          <p:nvPr/>
        </p:nvGraphicFramePr>
        <p:xfrm>
          <a:off x="251125" y="192962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{FEBCEF11-B37C-4C5D-A85F-1E6DA79E7A27}</a:tableStyleId>
              </a:tblPr>
              <a:tblGrid>
                <a:gridCol w="2186075"/>
                <a:gridCol w="3377500"/>
                <a:gridCol w="3078200"/>
              </a:tblGrid>
              <a:tr h="4777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t/>
                      </a:r>
                      <a:endParaRPr sz="1800" u="none" cap="none" strike="noStrike">
                        <a:latin typeface="Georgia"/>
                        <a:ea typeface="Georgia"/>
                        <a:cs typeface="Georgia"/>
                        <a:sym typeface="Georgia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990"/>
                        <a:buFont typeface="Arial"/>
                        <a:buNone/>
                      </a:pPr>
                      <a:r>
                        <a:rPr lang="en" sz="1800" u="none" cap="none" strike="noStrike">
                          <a:solidFill>
                            <a:schemeClr val="dk1"/>
                          </a:solidFill>
                          <a:latin typeface="Georgia"/>
                          <a:ea typeface="Georgia"/>
                          <a:cs typeface="Georgia"/>
                          <a:sym typeface="Georgia"/>
                        </a:rPr>
                        <a:t>Gemini (2.5 Flash Preview)</a:t>
                      </a:r>
                      <a:endParaRPr sz="1800" u="none" cap="none" strike="noStrike">
                        <a:latin typeface="Georgia"/>
                        <a:ea typeface="Georgia"/>
                        <a:cs typeface="Georgia"/>
                        <a:sym typeface="Georgia"/>
                      </a:endParaRPr>
                    </a:p>
                  </a:txBody>
                  <a:tcPr marT="91425" marB="91425" marR="91425" marL="91425"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 sz="1800" u="none" cap="none" strike="noStrike">
                          <a:solidFill>
                            <a:schemeClr val="dk1"/>
                          </a:solidFill>
                          <a:latin typeface="Georgia"/>
                          <a:ea typeface="Georgia"/>
                          <a:cs typeface="Georgia"/>
                          <a:sym typeface="Georgia"/>
                        </a:rPr>
                        <a:t>ChatGPT (4.5) </a:t>
                      </a:r>
                      <a:endParaRPr sz="1800" u="none" cap="none" strike="noStrike">
                        <a:latin typeface="Georgia"/>
                        <a:ea typeface="Georgia"/>
                        <a:cs typeface="Georgia"/>
                        <a:sym typeface="Georgia"/>
                      </a:endParaRPr>
                    </a:p>
                  </a:txBody>
                  <a:tcPr marT="91425" marB="91425" marR="91425" marL="91425"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</a:tcPr>
                </a:tc>
              </a:tr>
              <a:tr h="4777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" sz="1800" u="none" cap="none" strike="noStrike">
                          <a:latin typeface="Georgia"/>
                          <a:ea typeface="Georgia"/>
                          <a:cs typeface="Georgia"/>
                          <a:sym typeface="Georgia"/>
                        </a:rPr>
                        <a:t>klasično delo</a:t>
                      </a:r>
                      <a:endParaRPr sz="1800" u="none" cap="none" strike="noStrike">
                        <a:latin typeface="Georgia"/>
                        <a:ea typeface="Georgia"/>
                        <a:cs typeface="Georgia"/>
                        <a:sym typeface="Georgia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" sz="1800" u="none" cap="none" strike="noStrike">
                          <a:latin typeface="Georgia"/>
                          <a:ea typeface="Georgia"/>
                          <a:cs typeface="Georgia"/>
                          <a:sym typeface="Georgia"/>
                        </a:rPr>
                        <a:t>Književno, muzičko ili umetničko ostvarenje</a:t>
                      </a:r>
                      <a:r>
                        <a:rPr lang="en" sz="1800" u="none" cap="none" strike="noStrike">
                          <a:solidFill>
                            <a:srgbClr val="FF0000"/>
                          </a:solidFill>
                          <a:latin typeface="Georgia"/>
                          <a:ea typeface="Georgia"/>
                          <a:cs typeface="Georgia"/>
                          <a:sym typeface="Georgia"/>
                        </a:rPr>
                        <a:t> </a:t>
                      </a:r>
                      <a:r>
                        <a:rPr lang="en" sz="1800" u="sng" cap="none" strike="noStrike">
                          <a:solidFill>
                            <a:srgbClr val="FF0000"/>
                          </a:solidFill>
                          <a:latin typeface="Georgia"/>
                          <a:ea typeface="Georgia"/>
                          <a:cs typeface="Georgia"/>
                          <a:sym typeface="Georgia"/>
                        </a:rPr>
                        <a:t>od trajne vrednosti i širokog priznanja.</a:t>
                      </a:r>
                      <a:endParaRPr sz="1800" u="sng" cap="none" strike="noStrike">
                        <a:solidFill>
                          <a:srgbClr val="FF0000"/>
                        </a:solidFill>
                        <a:latin typeface="Georgia"/>
                        <a:ea typeface="Georgia"/>
                        <a:cs typeface="Georgia"/>
                        <a:sym typeface="Georgia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" sz="1800" u="none" cap="none" strike="noStrike">
                          <a:latin typeface="Georgia"/>
                          <a:ea typeface="Georgia"/>
                          <a:cs typeface="Georgia"/>
                          <a:sym typeface="Georgia"/>
                        </a:rPr>
                        <a:t>umetničko delo </a:t>
                      </a:r>
                      <a:r>
                        <a:rPr lang="en" sz="1800" u="sng" cap="none" strike="noStrike">
                          <a:solidFill>
                            <a:srgbClr val="FF0000"/>
                          </a:solidFill>
                          <a:latin typeface="Georgia"/>
                          <a:ea typeface="Georgia"/>
                          <a:cs typeface="Georgia"/>
                          <a:sym typeface="Georgia"/>
                        </a:rPr>
                        <a:t>visoke </a:t>
                      </a:r>
                      <a:r>
                        <a:rPr lang="en" sz="1800" u="sng" cap="none" strike="noStrike">
                          <a:latin typeface="Georgia"/>
                          <a:ea typeface="Georgia"/>
                          <a:cs typeface="Georgia"/>
                          <a:sym typeface="Georgia"/>
                        </a:rPr>
                        <a:t>vrednosti i značaja,</a:t>
                      </a:r>
                      <a:r>
                        <a:rPr lang="en" sz="1800" u="none" cap="none" strike="noStrike">
                          <a:latin typeface="Georgia"/>
                          <a:ea typeface="Georgia"/>
                          <a:cs typeface="Georgia"/>
                          <a:sym typeface="Georgia"/>
                        </a:rPr>
                        <a:t> </a:t>
                      </a:r>
                      <a:r>
                        <a:rPr lang="en" sz="1800" u="sng" cap="none" strike="noStrike">
                          <a:solidFill>
                            <a:srgbClr val="FF0000"/>
                          </a:solidFill>
                          <a:latin typeface="Georgia"/>
                          <a:ea typeface="Georgia"/>
                          <a:cs typeface="Georgia"/>
                          <a:sym typeface="Georgia"/>
                        </a:rPr>
                        <a:t>široko priznato tokom vremena</a:t>
                      </a:r>
                      <a:r>
                        <a:rPr lang="en" sz="1800" u="none" cap="none" strike="noStrike">
                          <a:latin typeface="Georgia"/>
                          <a:ea typeface="Georgia"/>
                          <a:cs typeface="Georgia"/>
                          <a:sym typeface="Georgia"/>
                        </a:rPr>
                        <a:t>.</a:t>
                      </a:r>
                      <a:endParaRPr sz="1800" u="none" cap="none" strike="noStrike">
                        <a:latin typeface="Georgia"/>
                        <a:ea typeface="Georgia"/>
                        <a:cs typeface="Georgia"/>
                        <a:sym typeface="Georgia"/>
                      </a:endParaRPr>
                    </a:p>
                  </a:txBody>
                  <a:tcPr marT="91425" marB="91425" marR="91425" marL="91425"/>
                </a:tc>
              </a:tr>
              <a:tr h="8668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" sz="1800" u="none" cap="none" strike="noStrike">
                          <a:latin typeface="Georgia"/>
                          <a:ea typeface="Georgia"/>
                          <a:cs typeface="Georgia"/>
                          <a:sym typeface="Georgia"/>
                        </a:rPr>
                        <a:t>član posade</a:t>
                      </a:r>
                      <a:endParaRPr sz="1800" u="none" cap="none" strike="noStrike">
                        <a:latin typeface="Georgia"/>
                        <a:ea typeface="Georgia"/>
                        <a:cs typeface="Georgia"/>
                        <a:sym typeface="Georgia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" sz="1800" u="none" cap="none" strike="noStrike">
                          <a:latin typeface="Georgia"/>
                          <a:ea typeface="Georgia"/>
                          <a:cs typeface="Georgia"/>
                          <a:sym typeface="Georgia"/>
                        </a:rPr>
                        <a:t>Osoba koja pripada grupi koja </a:t>
                      </a:r>
                      <a:r>
                        <a:rPr lang="en" sz="1800" u="sng" cap="none" strike="noStrike">
                          <a:solidFill>
                            <a:srgbClr val="FF0000"/>
                          </a:solidFill>
                          <a:latin typeface="Georgia"/>
                          <a:ea typeface="Georgia"/>
                          <a:cs typeface="Georgia"/>
                          <a:sym typeface="Georgia"/>
                        </a:rPr>
                        <a:t>upravlja ili radi</a:t>
                      </a:r>
                      <a:r>
                        <a:rPr lang="en" sz="1800" u="sng" cap="none" strike="noStrike">
                          <a:latin typeface="Georgia"/>
                          <a:ea typeface="Georgia"/>
                          <a:cs typeface="Georgia"/>
                          <a:sym typeface="Georgia"/>
                        </a:rPr>
                        <a:t> na brodu, avionu</a:t>
                      </a:r>
                      <a:r>
                        <a:rPr lang="en" sz="1800" u="none" cap="none" strike="noStrike">
                          <a:latin typeface="Georgia"/>
                          <a:ea typeface="Georgia"/>
                          <a:cs typeface="Georgia"/>
                          <a:sym typeface="Georgia"/>
                        </a:rPr>
                        <a:t>, itd.</a:t>
                      </a:r>
                      <a:endParaRPr sz="1800" u="none" cap="none" strike="noStrike">
                        <a:latin typeface="Georgia"/>
                        <a:ea typeface="Georgia"/>
                        <a:cs typeface="Georgia"/>
                        <a:sym typeface="Georgia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" sz="1800" u="none" cap="none" strike="noStrike">
                          <a:solidFill>
                            <a:schemeClr val="dk1"/>
                          </a:solidFill>
                          <a:latin typeface="Georgia"/>
                          <a:ea typeface="Georgia"/>
                          <a:cs typeface="Georgia"/>
                          <a:sym typeface="Georgia"/>
                        </a:rPr>
                        <a:t>osoba koja pripada timu zaduženom za </a:t>
                      </a:r>
                      <a:r>
                        <a:rPr lang="en" sz="1800" u="sng" cap="none" strike="noStrike">
                          <a:solidFill>
                            <a:srgbClr val="FF0000"/>
                          </a:solidFill>
                          <a:latin typeface="Georgia"/>
                          <a:ea typeface="Georgia"/>
                          <a:cs typeface="Georgia"/>
                          <a:sym typeface="Georgia"/>
                        </a:rPr>
                        <a:t>upravljanje i rad</a:t>
                      </a:r>
                      <a:r>
                        <a:rPr lang="en" sz="1800" u="sng" cap="none" strike="noStrike">
                          <a:solidFill>
                            <a:schemeClr val="dk1"/>
                          </a:solidFill>
                          <a:latin typeface="Georgia"/>
                          <a:ea typeface="Georgia"/>
                          <a:cs typeface="Georgia"/>
                          <a:sym typeface="Georgia"/>
                        </a:rPr>
                        <a:t> na brodu, avionu ili svemirskoj letelici</a:t>
                      </a:r>
                      <a:r>
                        <a:rPr lang="en" sz="1800" u="none" cap="none" strike="noStrike">
                          <a:solidFill>
                            <a:schemeClr val="dk1"/>
                          </a:solidFill>
                          <a:latin typeface="Georgia"/>
                          <a:ea typeface="Georgia"/>
                          <a:cs typeface="Georgia"/>
                          <a:sym typeface="Georgia"/>
                        </a:rPr>
                        <a:t>.</a:t>
                      </a:r>
                      <a:endParaRPr sz="1800" u="none" cap="none" strike="noStrike">
                        <a:solidFill>
                          <a:schemeClr val="dk1"/>
                        </a:solidFill>
                        <a:latin typeface="Georgia"/>
                        <a:ea typeface="Georgia"/>
                        <a:cs typeface="Georgia"/>
                        <a:sym typeface="Georgia"/>
                      </a:endParaRPr>
                    </a:p>
                  </a:txBody>
                  <a:tcPr marT="91425" marB="91425" marR="91425" marL="91425"/>
                </a:tc>
              </a:tr>
            </a:tbl>
          </a:graphicData>
        </a:graphic>
      </p:graphicFrame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p1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" sz="3200">
                <a:latin typeface="Georgia"/>
                <a:ea typeface="Georgia"/>
                <a:cs typeface="Georgia"/>
                <a:sym typeface="Georgia"/>
              </a:rPr>
              <a:t>Jezički kvalitet definicija – leksika</a:t>
            </a:r>
            <a:r>
              <a:rPr lang="en" sz="3200"/>
              <a:t> </a:t>
            </a:r>
            <a:endParaRPr sz="3200"/>
          </a:p>
        </p:txBody>
      </p:sp>
      <p:graphicFrame>
        <p:nvGraphicFramePr>
          <p:cNvPr id="173" name="Google Shape;173;p19"/>
          <p:cNvGraphicFramePr/>
          <p:nvPr/>
        </p:nvGraphicFramePr>
        <p:xfrm>
          <a:off x="521625" y="123825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{FEBCEF11-B37C-4C5D-A85F-1E6DA79E7A27}</a:tableStyleId>
              </a:tblPr>
              <a:tblGrid>
                <a:gridCol w="2684550"/>
                <a:gridCol w="2684550"/>
                <a:gridCol w="2684550"/>
              </a:tblGrid>
              <a:tr h="3810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t/>
                      </a:r>
                      <a:endParaRPr sz="1800" u="none" cap="none" strike="noStrike">
                        <a:solidFill>
                          <a:schemeClr val="dk1"/>
                        </a:solidFill>
                        <a:latin typeface="Georgia"/>
                        <a:ea typeface="Georgia"/>
                        <a:cs typeface="Georgia"/>
                        <a:sym typeface="Georgia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" sz="1800" u="none" cap="none" strike="noStrike">
                          <a:solidFill>
                            <a:schemeClr val="dk1"/>
                          </a:solidFill>
                          <a:latin typeface="Georgia"/>
                          <a:ea typeface="Georgia"/>
                          <a:cs typeface="Georgia"/>
                          <a:sym typeface="Georgia"/>
                        </a:rPr>
                        <a:t>Gemini (2.5 Flash Preview)</a:t>
                      </a:r>
                      <a:endParaRPr sz="1800" u="none" cap="none" strike="noStrike">
                        <a:latin typeface="Georgia"/>
                        <a:ea typeface="Georgia"/>
                        <a:cs typeface="Georgia"/>
                        <a:sym typeface="Georgia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" sz="1800" u="none" cap="none" strike="noStrike">
                          <a:solidFill>
                            <a:schemeClr val="dk1"/>
                          </a:solidFill>
                          <a:latin typeface="Georgia"/>
                          <a:ea typeface="Georgia"/>
                          <a:cs typeface="Georgia"/>
                          <a:sym typeface="Georgia"/>
                        </a:rPr>
                        <a:t>ChatGPT (4.5) </a:t>
                      </a:r>
                      <a:endParaRPr sz="1800" u="none" cap="none" strike="noStrike">
                        <a:latin typeface="Georgia"/>
                        <a:ea typeface="Georgia"/>
                        <a:cs typeface="Georgia"/>
                        <a:sym typeface="Georgia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" sz="1800" u="none" cap="none" strike="noStrike">
                          <a:latin typeface="Georgia"/>
                          <a:ea typeface="Georgia"/>
                          <a:cs typeface="Georgia"/>
                          <a:sym typeface="Georgia"/>
                        </a:rPr>
                        <a:t>kameno doba</a:t>
                      </a:r>
                      <a:endParaRPr sz="1800" u="none" cap="none" strike="noStrike">
                        <a:latin typeface="Georgia"/>
                        <a:ea typeface="Georgia"/>
                        <a:cs typeface="Georgia"/>
                        <a:sym typeface="Georgia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" sz="1800" u="none" cap="none" strike="noStrike">
                          <a:latin typeface="Georgia"/>
                          <a:ea typeface="Georgia"/>
                          <a:cs typeface="Georgia"/>
                          <a:sym typeface="Georgia"/>
                        </a:rPr>
                        <a:t>Praistorijski period razvoja čoveka obeležen upotrebom alata i oružja napravljenih </a:t>
                      </a:r>
                      <a:r>
                        <a:rPr lang="en" sz="1800" u="sng" cap="none" strike="noStrike">
                          <a:solidFill>
                            <a:srgbClr val="FF0000"/>
                          </a:solidFill>
                          <a:latin typeface="Georgia"/>
                          <a:ea typeface="Georgia"/>
                          <a:cs typeface="Georgia"/>
                          <a:sym typeface="Georgia"/>
                        </a:rPr>
                        <a:t>od stene</a:t>
                      </a:r>
                      <a:r>
                        <a:rPr lang="en" sz="1800" u="none" cap="none" strike="noStrike">
                          <a:latin typeface="Georgia"/>
                          <a:ea typeface="Georgia"/>
                          <a:cs typeface="Georgia"/>
                          <a:sym typeface="Georgia"/>
                        </a:rPr>
                        <a:t>.</a:t>
                      </a:r>
                      <a:endParaRPr sz="1800" u="none" cap="none" strike="noStrike">
                        <a:latin typeface="Georgia"/>
                        <a:ea typeface="Georgia"/>
                        <a:cs typeface="Georgia"/>
                        <a:sym typeface="Georgia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" sz="1800" u="none" cap="none" strike="noStrike">
                          <a:latin typeface="Georgia"/>
                          <a:ea typeface="Georgia"/>
                          <a:cs typeface="Georgia"/>
                          <a:sym typeface="Georgia"/>
                        </a:rPr>
                        <a:t>najstariji period ljudske praistorije kada su oruđa pravljena </a:t>
                      </a:r>
                      <a:r>
                        <a:rPr lang="en" sz="1800" u="sng" cap="none" strike="noStrike">
                          <a:latin typeface="Georgia"/>
                          <a:ea typeface="Georgia"/>
                          <a:cs typeface="Georgia"/>
                          <a:sym typeface="Georgia"/>
                        </a:rPr>
                        <a:t>od kamena</a:t>
                      </a:r>
                      <a:r>
                        <a:rPr lang="en" sz="1800" u="none" cap="none" strike="noStrike">
                          <a:latin typeface="Georgia"/>
                          <a:ea typeface="Georgia"/>
                          <a:cs typeface="Georgia"/>
                          <a:sym typeface="Georgia"/>
                        </a:rPr>
                        <a:t>.</a:t>
                      </a:r>
                      <a:endParaRPr sz="1800" u="none" cap="none" strike="noStrike">
                        <a:latin typeface="Georgia"/>
                        <a:ea typeface="Georgia"/>
                        <a:cs typeface="Georgia"/>
                        <a:sym typeface="Georgia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" sz="1800" u="none" cap="none" strike="noStrike">
                          <a:latin typeface="Georgia"/>
                          <a:ea typeface="Georgia"/>
                          <a:cs typeface="Georgia"/>
                          <a:sym typeface="Georgia"/>
                        </a:rPr>
                        <a:t>upravljanje memorijom</a:t>
                      </a:r>
                      <a:endParaRPr sz="1800" u="none" cap="none" strike="noStrike">
                        <a:latin typeface="Georgia"/>
                        <a:ea typeface="Georgia"/>
                        <a:cs typeface="Georgia"/>
                        <a:sym typeface="Georgia"/>
                      </a:endParaRPr>
                    </a:p>
                  </a:txBody>
                  <a:tcPr marT="91425" marB="91425" marR="91425" marL="91425"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" sz="1800" u="none" cap="none" strike="noStrike">
                          <a:solidFill>
                            <a:schemeClr val="dk1"/>
                          </a:solidFill>
                          <a:latin typeface="Georgia"/>
                          <a:ea typeface="Georgia"/>
                          <a:cs typeface="Georgia"/>
                          <a:sym typeface="Georgia"/>
                        </a:rPr>
                        <a:t>Proces kontrole i </a:t>
                      </a:r>
                      <a:r>
                        <a:rPr lang="en" sz="1800" u="sng" cap="none" strike="noStrike">
                          <a:solidFill>
                            <a:srgbClr val="FF0000"/>
                          </a:solidFill>
                          <a:latin typeface="Georgia"/>
                          <a:ea typeface="Georgia"/>
                          <a:cs typeface="Georgia"/>
                          <a:sym typeface="Georgia"/>
                        </a:rPr>
                        <a:t>alokacije</a:t>
                      </a:r>
                      <a:r>
                        <a:rPr lang="en" sz="1800" u="sng" cap="none" strike="noStrike">
                          <a:solidFill>
                            <a:srgbClr val="980000"/>
                          </a:solidFill>
                          <a:latin typeface="Georgia"/>
                          <a:ea typeface="Georgia"/>
                          <a:cs typeface="Georgia"/>
                          <a:sym typeface="Georgia"/>
                        </a:rPr>
                        <a:t> </a:t>
                      </a:r>
                      <a:r>
                        <a:rPr lang="en" sz="1800" u="none" cap="none" strike="noStrike">
                          <a:solidFill>
                            <a:schemeClr val="dk1"/>
                          </a:solidFill>
                          <a:latin typeface="Georgia"/>
                          <a:ea typeface="Georgia"/>
                          <a:cs typeface="Georgia"/>
                          <a:sym typeface="Georgia"/>
                        </a:rPr>
                        <a:t>računarske memorije.</a:t>
                      </a:r>
                      <a:endParaRPr sz="1800" u="none" cap="none" strike="noStrike">
                        <a:latin typeface="Georgia"/>
                        <a:ea typeface="Georgia"/>
                        <a:cs typeface="Georgia"/>
                        <a:sym typeface="Georgia"/>
                      </a:endParaRPr>
                    </a:p>
                  </a:txBody>
                  <a:tcPr marT="91425" marB="91425" marR="91425" marL="91425"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" sz="1800" u="none" cap="none" strike="noStrike">
                          <a:latin typeface="Georgia"/>
                          <a:ea typeface="Georgia"/>
                          <a:cs typeface="Georgia"/>
                          <a:sym typeface="Georgia"/>
                        </a:rPr>
                        <a:t>proces kontrole i </a:t>
                      </a:r>
                      <a:r>
                        <a:rPr lang="en" sz="1800" u="sng" cap="none" strike="noStrike">
                          <a:latin typeface="Georgia"/>
                          <a:ea typeface="Georgia"/>
                          <a:cs typeface="Georgia"/>
                          <a:sym typeface="Georgia"/>
                        </a:rPr>
                        <a:t>raspodele</a:t>
                      </a:r>
                      <a:r>
                        <a:rPr lang="en" sz="1800" u="none" cap="none" strike="noStrike">
                          <a:latin typeface="Georgia"/>
                          <a:ea typeface="Georgia"/>
                          <a:cs typeface="Georgia"/>
                          <a:sym typeface="Georgia"/>
                        </a:rPr>
                        <a:t> računarske memorije.</a:t>
                      </a:r>
                      <a:endParaRPr sz="1800" u="none" cap="none" strike="noStrike">
                        <a:latin typeface="Georgia"/>
                        <a:ea typeface="Georgia"/>
                        <a:cs typeface="Georgia"/>
                        <a:sym typeface="Georgia"/>
                      </a:endParaRPr>
                    </a:p>
                  </a:txBody>
                  <a:tcPr marT="91425" marB="91425" marR="91425" marL="91425"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2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" sz="3200">
                <a:latin typeface="Georgia"/>
                <a:ea typeface="Georgia"/>
                <a:cs typeface="Georgia"/>
                <a:sym typeface="Georgia"/>
              </a:rPr>
              <a:t>O čemu će biti reči</a:t>
            </a:r>
            <a:endParaRPr sz="3200"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69" name="Google Shape;69;p2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Georgia"/>
              <a:buAutoNum type="arabicPeriod"/>
            </a:pPr>
            <a:r>
              <a:rPr lang="en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Pojava velikih jezičkih modela i njihova primena u leksikografiji</a:t>
            </a:r>
            <a:endParaRPr>
              <a:solidFill>
                <a:schemeClr val="dk1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indent="-342900" lvl="0" marL="4572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Georgia"/>
              <a:buAutoNum type="arabicPeriod"/>
            </a:pPr>
            <a:r>
              <a:rPr lang="en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Tri eksperimenta:</a:t>
            </a:r>
            <a:endParaRPr>
              <a:solidFill>
                <a:schemeClr val="dk1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indent="-342900" lvl="0" marL="4572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Georgia"/>
              <a:buAutoNum type="arabicParenR"/>
            </a:pPr>
            <a:r>
              <a:rPr lang="en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Generisanje definicija višečlanih leksičkih jedinica i ocena njihovog kvaliteta</a:t>
            </a:r>
            <a:endParaRPr>
              <a:solidFill>
                <a:schemeClr val="dk1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Georgia"/>
              <a:buAutoNum type="arabicParenR"/>
            </a:pPr>
            <a:r>
              <a:rPr lang="en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Generisanje idioma, izdvajanje značenja i generisanje primera</a:t>
            </a:r>
            <a:endParaRPr>
              <a:solidFill>
                <a:schemeClr val="dk1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Georgia"/>
              <a:buAutoNum type="arabicParenR"/>
            </a:pPr>
            <a:r>
              <a:rPr lang="en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Izdvajanje značenja zadatih idioma i generisanje primera</a:t>
            </a:r>
            <a:endParaRPr>
              <a:solidFill>
                <a:schemeClr val="dk1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7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p20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" sz="3200">
                <a:latin typeface="Georgia"/>
                <a:ea typeface="Georgia"/>
                <a:cs typeface="Georgia"/>
                <a:sym typeface="Georgia"/>
              </a:rPr>
              <a:t>Kvalitet informacija</a:t>
            </a:r>
            <a:endParaRPr sz="3200">
              <a:latin typeface="Georgia"/>
              <a:ea typeface="Georgia"/>
              <a:cs typeface="Georgia"/>
              <a:sym typeface="Georgia"/>
            </a:endParaRPr>
          </a:p>
        </p:txBody>
      </p:sp>
      <p:graphicFrame>
        <p:nvGraphicFramePr>
          <p:cNvPr id="179" name="Google Shape;179;p20"/>
          <p:cNvGraphicFramePr/>
          <p:nvPr/>
        </p:nvGraphicFramePr>
        <p:xfrm>
          <a:off x="251125" y="116762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{FEBCEF11-B37C-4C5D-A85F-1E6DA79E7A27}</a:tableStyleId>
              </a:tblPr>
              <a:tblGrid>
                <a:gridCol w="2186075"/>
                <a:gridCol w="3377500"/>
                <a:gridCol w="3078200"/>
              </a:tblGrid>
              <a:tr h="60435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t/>
                      </a:r>
                      <a:endParaRPr sz="1800" u="none" cap="none" strike="noStrike">
                        <a:solidFill>
                          <a:schemeClr val="dk1"/>
                        </a:solidFill>
                        <a:latin typeface="Georgia"/>
                        <a:ea typeface="Georgia"/>
                        <a:cs typeface="Georgia"/>
                        <a:sym typeface="Georgia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000"/>
                        <a:buFont typeface="Arial"/>
                        <a:buNone/>
                      </a:pPr>
                      <a:r>
                        <a:rPr lang="en" sz="2000" u="none" cap="none" strike="noStrike">
                          <a:solidFill>
                            <a:schemeClr val="dk1"/>
                          </a:solidFill>
                          <a:latin typeface="Georgia"/>
                          <a:ea typeface="Georgia"/>
                          <a:cs typeface="Georgia"/>
                          <a:sym typeface="Georgia"/>
                        </a:rPr>
                        <a:t>Gemini (2.5 Flash Preview)</a:t>
                      </a:r>
                      <a:endParaRPr sz="2000" u="none" cap="none" strike="noStrike">
                        <a:latin typeface="Georgia"/>
                        <a:ea typeface="Georgia"/>
                        <a:cs typeface="Georgia"/>
                        <a:sym typeface="Georgia"/>
                      </a:endParaRPr>
                    </a:p>
                  </a:txBody>
                  <a:tcPr marT="91425" marB="91425" marR="91425" marL="91425"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2000"/>
                        <a:buFont typeface="Arial"/>
                        <a:buNone/>
                      </a:pPr>
                      <a:r>
                        <a:rPr lang="en" sz="2000" u="none" cap="none" strike="noStrike">
                          <a:solidFill>
                            <a:schemeClr val="dk1"/>
                          </a:solidFill>
                          <a:latin typeface="Georgia"/>
                          <a:ea typeface="Georgia"/>
                          <a:cs typeface="Georgia"/>
                          <a:sym typeface="Georgia"/>
                        </a:rPr>
                        <a:t>ChatGPT (4.5) </a:t>
                      </a:r>
                      <a:endParaRPr sz="2300" u="none" cap="none" strike="noStrike">
                        <a:latin typeface="Georgia"/>
                        <a:ea typeface="Georgia"/>
                        <a:cs typeface="Georgia"/>
                        <a:sym typeface="Georgia"/>
                      </a:endParaRPr>
                    </a:p>
                  </a:txBody>
                  <a:tcPr marT="91425" marB="91425" marR="91425" marL="91425"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9363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" sz="1800" u="none" cap="none" strike="noStrike">
                          <a:solidFill>
                            <a:schemeClr val="dk1"/>
                          </a:solidFill>
                          <a:latin typeface="Georgia"/>
                          <a:ea typeface="Georgia"/>
                          <a:cs typeface="Georgia"/>
                          <a:sym typeface="Georgia"/>
                        </a:rPr>
                        <a:t>engleski jezik</a:t>
                      </a:r>
                      <a:endParaRPr sz="1800" u="none" cap="none" strike="noStrike">
                        <a:solidFill>
                          <a:schemeClr val="dk1"/>
                        </a:solidFill>
                        <a:latin typeface="Georgia"/>
                        <a:ea typeface="Georgia"/>
                        <a:cs typeface="Georgia"/>
                        <a:sym typeface="Georgia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t/>
                      </a:r>
                      <a:endParaRPr sz="1800" u="none" cap="none" strike="noStrike">
                        <a:latin typeface="Georgia"/>
                        <a:ea typeface="Georgia"/>
                        <a:cs typeface="Georgia"/>
                        <a:sym typeface="Georgia"/>
                      </a:endParaRPr>
                    </a:p>
                  </a:txBody>
                  <a:tcPr marT="91425" marB="91425" marR="91425" marL="91425"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" sz="1800" u="none" cap="none" strike="noStrike">
                          <a:solidFill>
                            <a:schemeClr val="dk1"/>
                          </a:solidFill>
                          <a:latin typeface="Georgia"/>
                          <a:ea typeface="Georgia"/>
                          <a:cs typeface="Georgia"/>
                          <a:sym typeface="Georgia"/>
                        </a:rPr>
                        <a:t>Germanski jezik </a:t>
                      </a:r>
                      <a:r>
                        <a:rPr lang="en" sz="1800" u="none" cap="none" strike="noStrike">
                          <a:solidFill>
                            <a:srgbClr val="FF0000"/>
                          </a:solidFill>
                          <a:latin typeface="Georgia"/>
                          <a:ea typeface="Georgia"/>
                          <a:cs typeface="Georgia"/>
                          <a:sym typeface="Georgia"/>
                        </a:rPr>
                        <a:t>koji je nastao u Engleskoj</a:t>
                      </a:r>
                      <a:r>
                        <a:rPr lang="en" sz="1800" u="none" cap="none" strike="noStrike">
                          <a:solidFill>
                            <a:schemeClr val="dk1"/>
                          </a:solidFill>
                          <a:latin typeface="Georgia"/>
                          <a:ea typeface="Georgia"/>
                          <a:cs typeface="Georgia"/>
                          <a:sym typeface="Georgia"/>
                        </a:rPr>
                        <a:t> i danas se govori širom sveta.</a:t>
                      </a:r>
                      <a:endParaRPr sz="1800" u="none" cap="none" strike="noStrike">
                        <a:solidFill>
                          <a:schemeClr val="dk1"/>
                        </a:solidFill>
                        <a:latin typeface="Georgia"/>
                        <a:ea typeface="Georgia"/>
                        <a:cs typeface="Georgia"/>
                        <a:sym typeface="Georgia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" sz="1800" u="none" cap="none" strike="noStrike">
                          <a:solidFill>
                            <a:schemeClr val="dk1"/>
                          </a:solidFill>
                          <a:latin typeface="Georgia"/>
                          <a:ea typeface="Georgia"/>
                          <a:cs typeface="Georgia"/>
                          <a:sym typeface="Georgia"/>
                        </a:rPr>
                        <a:t>jezik germanske grupe indoevropske porodice, službeni jezik u mnogim zemljama sveta.</a:t>
                      </a:r>
                      <a:endParaRPr sz="1800" u="none" cap="none" strike="noStrike">
                        <a:latin typeface="Georgia"/>
                        <a:ea typeface="Georgia"/>
                        <a:cs typeface="Georgia"/>
                        <a:sym typeface="Georgia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777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" sz="1800" u="none" cap="none" strike="noStrike">
                          <a:latin typeface="Georgia"/>
                          <a:ea typeface="Georgia"/>
                          <a:cs typeface="Georgia"/>
                          <a:sym typeface="Georgia"/>
                        </a:rPr>
                        <a:t>japanski jezik</a:t>
                      </a:r>
                      <a:endParaRPr sz="1800" u="none" cap="none" strike="noStrike">
                        <a:latin typeface="Georgia"/>
                        <a:ea typeface="Georgia"/>
                        <a:cs typeface="Georgia"/>
                        <a:sym typeface="Georgia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" sz="1800" u="none" cap="none" strike="noStrike">
                          <a:solidFill>
                            <a:schemeClr val="dk1"/>
                          </a:solidFill>
                          <a:latin typeface="Georgia"/>
                          <a:ea typeface="Georgia"/>
                          <a:cs typeface="Georgia"/>
                          <a:sym typeface="Georgia"/>
                        </a:rPr>
                        <a:t>Jezik</a:t>
                      </a:r>
                      <a:r>
                        <a:rPr lang="en" sz="1800" u="none" cap="none" strike="noStrike">
                          <a:solidFill>
                            <a:srgbClr val="FF0000"/>
                          </a:solidFill>
                          <a:latin typeface="Georgia"/>
                          <a:ea typeface="Georgia"/>
                          <a:cs typeface="Georgia"/>
                          <a:sym typeface="Georgia"/>
                        </a:rPr>
                        <a:t> koji se govori u Japanu</a:t>
                      </a:r>
                      <a:r>
                        <a:rPr lang="en" sz="1800" u="none" cap="none" strike="noStrike">
                          <a:solidFill>
                            <a:schemeClr val="dk1"/>
                          </a:solidFill>
                          <a:latin typeface="Georgia"/>
                          <a:ea typeface="Georgia"/>
                          <a:cs typeface="Georgia"/>
                          <a:sym typeface="Georgia"/>
                        </a:rPr>
                        <a:t>.</a:t>
                      </a:r>
                      <a:endParaRPr sz="1800" u="none" cap="none" strike="noStrike">
                        <a:solidFill>
                          <a:schemeClr val="dk1"/>
                        </a:solidFill>
                        <a:latin typeface="Georgia"/>
                        <a:ea typeface="Georgia"/>
                        <a:cs typeface="Georgia"/>
                        <a:sym typeface="Georgia"/>
                      </a:endParaRPr>
                    </a:p>
                  </a:txBody>
                  <a:tcPr marT="91425" marB="91425" marR="91425" marL="91425"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" sz="1800" u="none" cap="none" strike="noStrike">
                          <a:latin typeface="Georgia"/>
                          <a:ea typeface="Georgia"/>
                          <a:cs typeface="Georgia"/>
                          <a:sym typeface="Georgia"/>
                        </a:rPr>
                        <a:t>službeni jezik Japana, pripadnik japanske porodice jezika.</a:t>
                      </a:r>
                      <a:endParaRPr sz="1800" u="none" cap="none" strike="noStrike">
                        <a:latin typeface="Georgia"/>
                        <a:ea typeface="Georgia"/>
                        <a:cs typeface="Georgia"/>
                        <a:sym typeface="Georgia"/>
                      </a:endParaRPr>
                    </a:p>
                  </a:txBody>
                  <a:tcPr marT="91425" marB="91425" marR="91425" marL="91425">
                    <a:lnT cap="flat" cmpd="sng" w="9525">
                      <a:solidFill>
                        <a:srgbClr val="9E9E9E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</a:tcPr>
                </a:tc>
              </a:tr>
              <a:tr h="8668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" sz="1800" u="none" cap="none" strike="noStrike">
                          <a:latin typeface="Georgia"/>
                          <a:ea typeface="Georgia"/>
                          <a:cs typeface="Georgia"/>
                          <a:sym typeface="Georgia"/>
                        </a:rPr>
                        <a:t>letonski jezik</a:t>
                      </a:r>
                      <a:endParaRPr sz="1800" u="none" cap="none" strike="noStrike">
                        <a:latin typeface="Georgia"/>
                        <a:ea typeface="Georgia"/>
                        <a:cs typeface="Georgia"/>
                        <a:sym typeface="Georgia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" sz="1800" u="none" cap="none" strike="noStrike">
                          <a:latin typeface="Georgia"/>
                          <a:ea typeface="Georgia"/>
                          <a:cs typeface="Georgia"/>
                          <a:sym typeface="Georgia"/>
                        </a:rPr>
                        <a:t>Baltički jezik koji se govori u Letoniji.</a:t>
                      </a:r>
                      <a:endParaRPr sz="1800" u="none" cap="none" strike="noStrike">
                        <a:latin typeface="Georgia"/>
                        <a:ea typeface="Georgia"/>
                        <a:cs typeface="Georgia"/>
                        <a:sym typeface="Georgia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Arial"/>
                        <a:buNone/>
                      </a:pPr>
                      <a:r>
                        <a:rPr lang="en" sz="1800" u="none" cap="none" strike="noStrike">
                          <a:solidFill>
                            <a:schemeClr val="dk1"/>
                          </a:solidFill>
                          <a:latin typeface="Georgia"/>
                          <a:ea typeface="Georgia"/>
                          <a:cs typeface="Georgia"/>
                          <a:sym typeface="Georgia"/>
                        </a:rPr>
                        <a:t>baltički jezik kojim se govori u Letoniji.</a:t>
                      </a:r>
                      <a:endParaRPr sz="1800" u="none" cap="none" strike="noStrike">
                        <a:solidFill>
                          <a:schemeClr val="dk1"/>
                        </a:solidFill>
                        <a:latin typeface="Georgia"/>
                        <a:ea typeface="Georgia"/>
                        <a:cs typeface="Georgia"/>
                        <a:sym typeface="Georgia"/>
                      </a:endParaRPr>
                    </a:p>
                  </a:txBody>
                  <a:tcPr marT="91425" marB="91425" marR="91425" marL="91425"/>
                </a:tc>
              </a:tr>
            </a:tbl>
          </a:graphicData>
        </a:graphic>
      </p:graphicFrame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3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p21"/>
          <p:cNvSpPr txBox="1"/>
          <p:nvPr>
            <p:ph type="title"/>
          </p:nvPr>
        </p:nvSpPr>
        <p:spPr>
          <a:xfrm>
            <a:off x="311700" y="283649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" sz="3200">
                <a:latin typeface="Georgia"/>
                <a:ea typeface="Georgia"/>
                <a:cs typeface="Georgia"/>
                <a:sym typeface="Georgia"/>
              </a:rPr>
              <a:t>Eksperiment 2: Generisanje idioma i primera, izdvajanje značenja </a:t>
            </a:r>
            <a:endParaRPr sz="3200"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185" name="Google Shape;185;p21"/>
          <p:cNvSpPr txBox="1"/>
          <p:nvPr>
            <p:ph idx="1" type="body"/>
          </p:nvPr>
        </p:nvSpPr>
        <p:spPr>
          <a:xfrm>
            <a:off x="311700" y="1374650"/>
            <a:ext cx="8520600" cy="342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 fontScale="77500" lnSpcReduction="20000"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ct val="129032"/>
              <a:buNone/>
            </a:pPr>
            <a:r>
              <a:rPr lang="en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Upit: Ti si leksikograf i rešavaš sledeći zadatak. Daj mi takve izraze na srpskom jeziku koji mogu ali ne moraju imati više idiomatizovanih značenja, ali pored toga moraju imati i doslovno značenje, na primer:</a:t>
            </a:r>
            <a:endParaRPr>
              <a:solidFill>
                <a:schemeClr val="dk1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ct val="129032"/>
              <a:buNone/>
            </a:pPr>
            <a:r>
              <a:rPr b="1" lang="en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Dići se (skočiti) na noge</a:t>
            </a:r>
            <a:endParaRPr b="1">
              <a:solidFill>
                <a:schemeClr val="dk1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ct val="129032"/>
              <a:buNone/>
            </a:pPr>
            <a:r>
              <a:rPr lang="en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Može da ima doslovno značenje: </a:t>
            </a:r>
            <a:r>
              <a:rPr i="1" lang="en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ustati, stati:</a:t>
            </a:r>
            <a:r>
              <a:rPr lang="en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 Teško je uzdahnula i digla se na noge.</a:t>
            </a:r>
            <a:endParaRPr>
              <a:solidFill>
                <a:schemeClr val="dk1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ct val="129032"/>
              <a:buNone/>
            </a:pPr>
            <a:r>
              <a:rPr lang="en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Može da ima i dva idiomatizovana značenja: 1. </a:t>
            </a:r>
            <a:r>
              <a:rPr i="1" lang="en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iskazati protest, uzbuniti se, pobuniti se (obično masovno, zajednički; pokazati svoja politička, verska i druga raspoloženja, želje</a:t>
            </a:r>
            <a:r>
              <a:rPr lang="en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: Cela Srbija se digla na noge da podrži studentske proteste. 2.</a:t>
            </a:r>
            <a:r>
              <a:rPr i="1" lang="en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ozdraviti, oporaviti se:</a:t>
            </a:r>
            <a:r>
              <a:rPr lang="en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 Posle duge bolesti konačno se digla na noge.</a:t>
            </a:r>
            <a:endParaRPr>
              <a:solidFill>
                <a:schemeClr val="dk1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indent="-325755" lvl="0" marL="45720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Georgia"/>
              <a:buChar char="●"/>
            </a:pPr>
            <a:r>
              <a:rPr b="1" lang="en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podmetnuti nogu, vezati nekome ruke i noge…</a:t>
            </a:r>
            <a:endParaRPr b="1">
              <a:solidFill>
                <a:schemeClr val="dk1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SzPct val="129032"/>
              <a:buNone/>
            </a:pPr>
            <a:r>
              <a:rPr lang="en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Rezultat strukturiraj u JSON formatu.</a:t>
            </a:r>
            <a:endParaRPr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9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Google Shape;190;p22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" sz="3200">
                <a:latin typeface="Georgia"/>
                <a:ea typeface="Georgia"/>
                <a:cs typeface="Georgia"/>
                <a:sym typeface="Georgia"/>
              </a:rPr>
              <a:t>Idiomi koji su generisani</a:t>
            </a:r>
            <a:endParaRPr sz="3200"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191" name="Google Shape;191;p22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b="1" lang="en">
                <a:solidFill>
                  <a:srgbClr val="CC0000"/>
                </a:solidFill>
                <a:latin typeface="Georgia"/>
                <a:ea typeface="Georgia"/>
                <a:cs typeface="Georgia"/>
                <a:sym typeface="Georgia"/>
              </a:rPr>
              <a:t>Gemini 2.5 pro:</a:t>
            </a:r>
            <a:r>
              <a:rPr lang="en">
                <a:solidFill>
                  <a:srgbClr val="CC0000"/>
                </a:solidFill>
                <a:latin typeface="Georgia"/>
                <a:ea typeface="Georgia"/>
                <a:cs typeface="Georgia"/>
                <a:sym typeface="Georgia"/>
              </a:rPr>
              <a:t> </a:t>
            </a:r>
            <a:r>
              <a:rPr lang="en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pasti s nogu, imati putera na glavi, stati nekome na žulj, okrenuti (novi) list, baciti rukavicu (u lice), preliti čašu</a:t>
            </a:r>
            <a:endParaRPr>
              <a:solidFill>
                <a:schemeClr val="dk1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indent="-342900" lvl="0" marL="4572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SzPts val="1800"/>
              <a:buFont typeface="Georgia"/>
              <a:buChar char="●"/>
            </a:pPr>
            <a:r>
              <a:rPr b="1" lang="en">
                <a:solidFill>
                  <a:srgbClr val="CC0000"/>
                </a:solidFill>
                <a:latin typeface="Georgia"/>
                <a:ea typeface="Georgia"/>
                <a:cs typeface="Georgia"/>
                <a:sym typeface="Georgia"/>
              </a:rPr>
              <a:t>Chat GPT4.5:</a:t>
            </a:r>
            <a:r>
              <a:rPr b="1" lang="en">
                <a:solidFill>
                  <a:srgbClr val="980000"/>
                </a:solidFill>
                <a:latin typeface="Georgia"/>
                <a:ea typeface="Georgia"/>
                <a:cs typeface="Georgia"/>
                <a:sym typeface="Georgia"/>
              </a:rPr>
              <a:t> </a:t>
            </a:r>
            <a:r>
              <a:rPr lang="en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izvući se, povući nekoga za jezik, slomiti vrat, držati jezik za zubima, udariti glavom o zid, gledati kroz prste, biti na iglama, dati zeleno svetlo, baciti oko, izgubiti glavu</a:t>
            </a:r>
            <a:endParaRPr>
              <a:solidFill>
                <a:schemeClr val="dk1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indent="-342900" lvl="0" marL="457200" rtl="0" algn="l">
              <a:lnSpc>
                <a:spcPct val="115000"/>
              </a:lnSpc>
              <a:spcBef>
                <a:spcPts val="1000"/>
              </a:spcBef>
              <a:spcAft>
                <a:spcPts val="1000"/>
              </a:spcAft>
              <a:buSzPts val="1800"/>
              <a:buChar char="●"/>
            </a:pPr>
            <a:r>
              <a:rPr b="1" lang="en">
                <a:solidFill>
                  <a:srgbClr val="CC0000"/>
                </a:solidFill>
                <a:latin typeface="Georgia"/>
                <a:ea typeface="Georgia"/>
                <a:cs typeface="Georgia"/>
                <a:sym typeface="Georgia"/>
              </a:rPr>
              <a:t>Chat GPT4o:</a:t>
            </a:r>
            <a:r>
              <a:rPr lang="en">
                <a:latin typeface="Georgia"/>
                <a:ea typeface="Georgia"/>
                <a:cs typeface="Georgia"/>
                <a:sym typeface="Georgia"/>
              </a:rPr>
              <a:t> </a:t>
            </a:r>
            <a:r>
              <a:rPr lang="en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staviti tačku, oprati ruke (od nečega), zatvoriti oči </a:t>
            </a:r>
            <a:endParaRPr>
              <a:solidFill>
                <a:schemeClr val="dk1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5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Google Shape;196;p23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" sz="3200">
                <a:latin typeface="Georgia"/>
                <a:ea typeface="Georgia"/>
                <a:cs typeface="Georgia"/>
                <a:sym typeface="Georgia"/>
              </a:rPr>
              <a:t>Gemini 2.5 pro-preview 05-06</a:t>
            </a:r>
            <a:endParaRPr sz="3200"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197" name="Google Shape;197;p23"/>
          <p:cNvSpPr txBox="1"/>
          <p:nvPr>
            <p:ph idx="1" type="body"/>
          </p:nvPr>
        </p:nvSpPr>
        <p:spPr>
          <a:xfrm>
            <a:off x="311700" y="1017725"/>
            <a:ext cx="8520600" cy="3789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 fontScale="32500" lnSpcReduction="20000"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ct val="119802"/>
              <a:buNone/>
            </a:pPr>
            <a:r>
              <a:rPr lang="en" sz="4623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"izraz": "Пасти с ногу",</a:t>
            </a:r>
            <a:endParaRPr sz="4623">
              <a:solidFill>
                <a:schemeClr val="dk1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ct val="119802"/>
              <a:buNone/>
            </a:pPr>
            <a:r>
              <a:rPr lang="en" sz="4623">
                <a:latin typeface="Georgia"/>
                <a:ea typeface="Georgia"/>
                <a:cs typeface="Georgia"/>
                <a:sym typeface="Georgia"/>
              </a:rPr>
              <a:t>   </a:t>
            </a:r>
            <a:r>
              <a:rPr lang="en" sz="4623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 "doslovno_znacenje": </a:t>
            </a:r>
            <a:endParaRPr sz="4623">
              <a:solidFill>
                <a:schemeClr val="dk1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ct val="119802"/>
              <a:buNone/>
            </a:pPr>
            <a:r>
              <a:rPr lang="en" sz="4623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      "opis": "</a:t>
            </a:r>
            <a:r>
              <a:rPr lang="en" sz="4623">
                <a:solidFill>
                  <a:srgbClr val="FF0000"/>
                </a:solidFill>
                <a:latin typeface="Georgia"/>
                <a:ea typeface="Georgia"/>
                <a:cs typeface="Georgia"/>
                <a:sym typeface="Georgia"/>
              </a:rPr>
              <a:t>Буквално пасти услед превелике исцрпљености, умора или након дугог стајања.</a:t>
            </a:r>
            <a:r>
              <a:rPr lang="en" sz="4623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",</a:t>
            </a:r>
            <a:endParaRPr sz="4623">
              <a:solidFill>
                <a:schemeClr val="dk1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ct val="119802"/>
              <a:buNone/>
            </a:pPr>
            <a:r>
              <a:rPr lang="en" sz="4623">
                <a:solidFill>
                  <a:srgbClr val="FF0000"/>
                </a:solidFill>
                <a:latin typeface="Georgia"/>
                <a:ea typeface="Georgia"/>
                <a:cs typeface="Georgia"/>
                <a:sym typeface="Georgia"/>
              </a:rPr>
              <a:t>      "primer": "Након целодневне шетње по планини, чим је ушао у кућу, пао је с ногу на кревет." </a:t>
            </a:r>
            <a:endParaRPr sz="4623">
              <a:solidFill>
                <a:srgbClr val="FF0000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ct val="119802"/>
              <a:buNone/>
            </a:pPr>
            <a:r>
              <a:rPr lang="en" sz="4623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      "idiomatizovana_znacenja": </a:t>
            </a:r>
            <a:endParaRPr sz="4623">
              <a:solidFill>
                <a:schemeClr val="dk1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ct val="119802"/>
              <a:buNone/>
            </a:pPr>
            <a:r>
              <a:rPr lang="en" sz="4623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        "opis": "Бити изузетно уморан, преморен, исцрпљен (не мора доћи до буквалног пада).",</a:t>
            </a:r>
            <a:endParaRPr sz="4623">
              <a:solidFill>
                <a:schemeClr val="dk1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ct val="119802"/>
              <a:buNone/>
            </a:pPr>
            <a:r>
              <a:rPr lang="en" sz="4623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        "primer": "Радила сам данас дванаест сати без престанка, једва стојим, падам с ногу."</a:t>
            </a:r>
            <a:endParaRPr sz="4623">
              <a:solidFill>
                <a:schemeClr val="dk1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SzPct val="119802"/>
              <a:buNone/>
            </a:pPr>
            <a:r>
              <a:rPr lang="en" sz="4623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[РСАНУ 1) јако се уморити, умарати, преморити се, премарати се, малакса(ва)ти (од посла, од превелике активности).]</a:t>
            </a:r>
            <a:endParaRPr sz="4623">
              <a:solidFill>
                <a:schemeClr val="dk1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Google Shape;202;p2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" sz="3200">
                <a:latin typeface="Georgia"/>
                <a:ea typeface="Georgia"/>
                <a:cs typeface="Georgia"/>
                <a:sym typeface="Georgia"/>
              </a:rPr>
              <a:t>ChatGPT4.5</a:t>
            </a:r>
            <a:endParaRPr sz="3200"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203" name="Google Shape;203;p2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"izraz": "držati jezik za zubima",</a:t>
            </a:r>
            <a:endParaRPr>
              <a:solidFill>
                <a:schemeClr val="dk1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800"/>
              <a:buNone/>
            </a:pPr>
            <a:r>
              <a:rPr lang="en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     </a:t>
            </a:r>
            <a:r>
              <a:rPr lang="en">
                <a:solidFill>
                  <a:srgbClr val="FF0000"/>
                </a:solidFill>
                <a:latin typeface="Georgia"/>
                <a:ea typeface="Georgia"/>
                <a:cs typeface="Georgia"/>
                <a:sym typeface="Georgia"/>
              </a:rPr>
              <a:t> "doslovno_znacenje": "bukvalno držati jezik u ustima, ne otvarati usta, ćutati: Zubar joj je rekao da miruje i drži jezik za zubima.</a:t>
            </a:r>
            <a:r>
              <a:rPr lang="en">
                <a:latin typeface="Georgia"/>
                <a:ea typeface="Georgia"/>
                <a:cs typeface="Georgia"/>
                <a:sym typeface="Georgia"/>
              </a:rPr>
              <a:t>",       </a:t>
            </a:r>
            <a:r>
              <a:rPr lang="en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"idiomatizovana_znacenja": </a:t>
            </a:r>
            <a:endParaRPr>
              <a:solidFill>
                <a:schemeClr val="dk1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800"/>
              <a:buNone/>
            </a:pPr>
            <a:r>
              <a:rPr lang="en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        "čuvati tajnu, ne govoriti nikome o nečemu poverljivom: Ako želiš da sačuvaš posao, bolje drži jezik za zubima." </a:t>
            </a:r>
            <a:endParaRPr>
              <a:solidFill>
                <a:schemeClr val="dk1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800"/>
              <a:buNone/>
            </a:pPr>
            <a:r>
              <a:rPr lang="en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[РСАНУ: не говорити никоме ништа, ћутати]</a:t>
            </a:r>
            <a:endParaRPr>
              <a:solidFill>
                <a:schemeClr val="dk1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SzPts val="1800"/>
              <a:buNone/>
            </a:pPr>
            <a:r>
              <a:t/>
            </a:r>
            <a:endParaRPr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7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Google Shape;208;p2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" sz="3200">
                <a:latin typeface="Georgia"/>
                <a:ea typeface="Georgia"/>
                <a:cs typeface="Georgia"/>
                <a:sym typeface="Georgia"/>
              </a:rPr>
              <a:t>ChatGPT4o</a:t>
            </a:r>
            <a:endParaRPr sz="3200"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209" name="Google Shape;209;p25"/>
          <p:cNvSpPr txBox="1"/>
          <p:nvPr>
            <p:ph idx="1" type="body"/>
          </p:nvPr>
        </p:nvSpPr>
        <p:spPr>
          <a:xfrm>
            <a:off x="267200" y="11702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 fontScale="85000" lnSpcReduction="10000"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ct val="117647"/>
              <a:buNone/>
            </a:pPr>
            <a:r>
              <a:rPr lang="en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"izraz": "zatvoriti oči",</a:t>
            </a:r>
            <a:endParaRPr>
              <a:solidFill>
                <a:schemeClr val="dk1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ct val="117647"/>
              <a:buNone/>
            </a:pPr>
            <a:r>
              <a:rPr lang="en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      "doslovno_znacenje": "preklopiti kapke, prestati gledati",</a:t>
            </a:r>
            <a:endParaRPr>
              <a:solidFill>
                <a:schemeClr val="dk1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ct val="117647"/>
              <a:buNone/>
            </a:pPr>
            <a:r>
              <a:rPr lang="en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      "primer_doslovno": "Zatvorila je oči i pokušala da zaspi.",</a:t>
            </a:r>
            <a:endParaRPr>
              <a:solidFill>
                <a:schemeClr val="dk1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ct val="117647"/>
              <a:buNone/>
            </a:pPr>
            <a:r>
              <a:rPr lang="en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      "idiomatizovana_znacenja":</a:t>
            </a:r>
            <a:endParaRPr>
              <a:solidFill>
                <a:schemeClr val="dk1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ct val="117647"/>
              <a:buNone/>
            </a:pPr>
            <a:r>
              <a:rPr lang="en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              "znacenje": "namerno ignorisati nešto",</a:t>
            </a:r>
            <a:endParaRPr>
              <a:solidFill>
                <a:schemeClr val="dk1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ct val="117647"/>
              <a:buNone/>
            </a:pPr>
            <a:r>
              <a:rPr lang="en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          "primer": "Vlast je zatvorila oči pred očiglednim kriminalom."</a:t>
            </a:r>
            <a:endParaRPr>
              <a:solidFill>
                <a:schemeClr val="dk1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SzPct val="117647"/>
              <a:buNone/>
            </a:pPr>
            <a:r>
              <a:rPr lang="en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[РСАНУ] 1) (пред нечим) намерно, свесно превиђати (превидети) нешто очигледно, не хтети видети нешто, не хтети се суочити с нечим (обично негативним, неповољним), (на)правити се невешт. 2) умрети, преминути</a:t>
            </a:r>
            <a:endParaRPr>
              <a:solidFill>
                <a:schemeClr val="dk1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3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Google Shape;214;p26"/>
          <p:cNvSpPr txBox="1"/>
          <p:nvPr>
            <p:ph type="title"/>
          </p:nvPr>
        </p:nvSpPr>
        <p:spPr>
          <a:xfrm>
            <a:off x="311700" y="189513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" sz="3200">
                <a:latin typeface="Georgia"/>
                <a:ea typeface="Georgia"/>
                <a:cs typeface="Georgia"/>
                <a:sym typeface="Georgia"/>
              </a:rPr>
              <a:t>Eksperiment 3: Izdvajanje značenja  i generisanje primera</a:t>
            </a:r>
            <a:endParaRPr sz="3200"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215" name="Google Shape;215;p26"/>
          <p:cNvSpPr txBox="1"/>
          <p:nvPr>
            <p:ph idx="1" type="body"/>
          </p:nvPr>
        </p:nvSpPr>
        <p:spPr>
          <a:xfrm>
            <a:off x="311700" y="1134675"/>
            <a:ext cx="8520600" cy="366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7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Upit:</a:t>
            </a:r>
            <a:endParaRPr sz="1700">
              <a:solidFill>
                <a:schemeClr val="dk1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7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Ti si leksikograf i rešavaš sledeći zadatak. Dobio si 10 idioma na srpskom jeziku i imaš zadatak da prepoznaš njihova značenja, da daš kratku definiciju i po jedan ilustrativni primer za svaki od njih. Posebno je važno da vodiš računa o tome da neki idiomi koje definišeš mogu da imaju više značenja. Različita značenja navedi pod rednim brojevima, i posle definicije za svako značenje navedi primer. Definicije treba da budu pisane jasnim i jednostavnim rečenicama, bez reči stranog porekla. </a:t>
            </a:r>
            <a:endParaRPr sz="1700">
              <a:solidFill>
                <a:schemeClr val="dk1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indent="-3365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700"/>
              <a:buFont typeface="Georgia"/>
              <a:buChar char="●"/>
            </a:pPr>
            <a:r>
              <a:rPr b="1" lang="en" sz="17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gledati/posmatrati ispod oka, baciti pod noge nekoga ili nešto, oboriti/obarati s nogu, uzeti nekoga na zub, grlom u jagode, pod vedrim nebom, pasti/padati s neba, sravniti sa zemljom, otići pod zemlju, visiti u vazduhu</a:t>
            </a:r>
            <a:endParaRPr b="1" sz="1700">
              <a:solidFill>
                <a:schemeClr val="dk1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17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Rezultat vrati kao JSON.</a:t>
            </a:r>
            <a:endParaRPr sz="1700">
              <a:solidFill>
                <a:schemeClr val="dk1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SzPts val="18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9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Google Shape;220;p2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39285"/>
              <a:buFont typeface="Arial"/>
              <a:buNone/>
            </a:pPr>
            <a:r>
              <a:rPr lang="en" sz="3600">
                <a:latin typeface="Georgia"/>
                <a:ea typeface="Georgia"/>
                <a:cs typeface="Georgia"/>
                <a:sym typeface="Georgia"/>
              </a:rPr>
              <a:t>Gemini 2.5 pro</a:t>
            </a:r>
            <a:endParaRPr sz="3600">
              <a:latin typeface="Georgia"/>
              <a:ea typeface="Georgia"/>
              <a:cs typeface="Georgia"/>
              <a:sym typeface="Georgia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11111"/>
              <a:buNone/>
            </a:pPr>
            <a:r>
              <a:t/>
            </a:r>
            <a:endParaRPr/>
          </a:p>
        </p:txBody>
      </p:sp>
      <p:sp>
        <p:nvSpPr>
          <p:cNvPr id="221" name="Google Shape;221;p27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 lnSpcReduction="10000"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"idiom":</a:t>
            </a:r>
            <a:endParaRPr>
              <a:solidFill>
                <a:schemeClr val="dk1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  "otići pod zemlju",</a:t>
            </a:r>
            <a:endParaRPr>
              <a:solidFill>
                <a:schemeClr val="dk1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            "definicija":</a:t>
            </a:r>
            <a:endParaRPr>
              <a:solidFill>
                <a:schemeClr val="dk1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  "Završiti život </a:t>
            </a:r>
            <a:r>
              <a:rPr lang="en">
                <a:solidFill>
                  <a:srgbClr val="FF0000"/>
                </a:solidFill>
                <a:latin typeface="Georgia"/>
                <a:ea typeface="Georgia"/>
                <a:cs typeface="Georgia"/>
                <a:sym typeface="Georgia"/>
              </a:rPr>
              <a:t>i biti pokopan</a:t>
            </a:r>
            <a:r>
              <a:rPr lang="en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.", [РСАНУ престати живети, умрети.]</a:t>
            </a:r>
            <a:endParaRPr>
              <a:solidFill>
                <a:schemeClr val="dk1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        "primer":</a:t>
            </a:r>
            <a:endParaRPr>
              <a:solidFill>
                <a:schemeClr val="dk1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">
                <a:latin typeface="Georgia"/>
                <a:ea typeface="Georgia"/>
                <a:cs typeface="Georgia"/>
                <a:sym typeface="Georgia"/>
              </a:rPr>
              <a:t> </a:t>
            </a:r>
            <a:r>
              <a:rPr lang="en">
                <a:solidFill>
                  <a:srgbClr val="FF0000"/>
                </a:solidFill>
                <a:latin typeface="Georgia"/>
                <a:ea typeface="Georgia"/>
                <a:cs typeface="Georgia"/>
                <a:sym typeface="Georgia"/>
              </a:rPr>
              <a:t> "Posle duge i teške bolesti, naš komšija je otišao pod zemlju."</a:t>
            </a:r>
            <a:endParaRPr>
              <a:solidFill>
                <a:srgbClr val="FF0000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">
                <a:latin typeface="Georgia"/>
                <a:ea typeface="Georgia"/>
                <a:cs typeface="Georgia"/>
                <a:sym typeface="Georgia"/>
              </a:rPr>
              <a:t>   </a:t>
            </a:r>
            <a:r>
              <a:rPr lang="en">
                <a:solidFill>
                  <a:srgbClr val="FF0000"/>
                </a:solidFill>
                <a:latin typeface="Georgia"/>
                <a:ea typeface="Georgia"/>
                <a:cs typeface="Georgia"/>
                <a:sym typeface="Georgia"/>
              </a:rPr>
              <a:t>         "definicija": </a:t>
            </a:r>
            <a:endParaRPr>
              <a:solidFill>
                <a:srgbClr val="FF0000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">
                <a:solidFill>
                  <a:srgbClr val="FF0000"/>
                </a:solidFill>
                <a:latin typeface="Georgia"/>
                <a:ea typeface="Georgia"/>
                <a:cs typeface="Georgia"/>
                <a:sym typeface="Georgia"/>
              </a:rPr>
              <a:t>  "Poželeti nestati ili se sakriti usled osećaja velike sramote, nelagode</a:t>
            </a:r>
            <a:endParaRPr>
              <a:solidFill>
                <a:srgbClr val="FF0000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">
                <a:solidFill>
                  <a:srgbClr val="FF0000"/>
                </a:solidFill>
                <a:latin typeface="Georgia"/>
                <a:ea typeface="Georgia"/>
                <a:cs typeface="Georgia"/>
                <a:sym typeface="Georgia"/>
              </a:rPr>
              <a:t>  ili straha.", </a:t>
            </a:r>
            <a:endParaRPr>
              <a:solidFill>
                <a:srgbClr val="FF0000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">
                <a:solidFill>
                  <a:srgbClr val="FF0000"/>
                </a:solidFill>
                <a:latin typeface="Georgia"/>
                <a:ea typeface="Georgia"/>
                <a:cs typeface="Georgia"/>
                <a:sym typeface="Georgia"/>
              </a:rPr>
              <a:t>       "primer":</a:t>
            </a:r>
            <a:endParaRPr>
              <a:solidFill>
                <a:srgbClr val="FF0000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">
                <a:solidFill>
                  <a:srgbClr val="FF0000"/>
                </a:solidFill>
                <a:latin typeface="Georgia"/>
                <a:ea typeface="Georgia"/>
                <a:cs typeface="Georgia"/>
                <a:sym typeface="Georgia"/>
              </a:rPr>
              <a:t>  "Kada je shvatio kakvu je grešku napravio, najradije bi otišao pod</a:t>
            </a:r>
            <a:endParaRPr>
              <a:solidFill>
                <a:srgbClr val="FF0000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">
                <a:solidFill>
                  <a:srgbClr val="FF0000"/>
                </a:solidFill>
                <a:latin typeface="Georgia"/>
                <a:ea typeface="Georgia"/>
                <a:cs typeface="Georgia"/>
                <a:sym typeface="Georgia"/>
              </a:rPr>
              <a:t>  zemlju od sramote."</a:t>
            </a:r>
            <a:endParaRPr>
              <a:latin typeface="Georgia"/>
              <a:ea typeface="Georgia"/>
              <a:cs typeface="Georgia"/>
              <a:sym typeface="Georgia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5" name="Shape 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Google Shape;226;p2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39285"/>
              <a:buFont typeface="Arial"/>
              <a:buNone/>
            </a:pPr>
            <a:r>
              <a:rPr lang="en" sz="3600">
                <a:latin typeface="Georgia"/>
                <a:ea typeface="Georgia"/>
                <a:cs typeface="Georgia"/>
                <a:sym typeface="Georgia"/>
              </a:rPr>
              <a:t>ChatGPT4.5</a:t>
            </a:r>
            <a:endParaRPr sz="3600">
              <a:latin typeface="Georgia"/>
              <a:ea typeface="Georgia"/>
              <a:cs typeface="Georgia"/>
              <a:sym typeface="Georgia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11111"/>
              <a:buNone/>
            </a:pPr>
            <a:r>
              <a:t/>
            </a:r>
            <a:endParaRPr/>
          </a:p>
        </p:txBody>
      </p:sp>
      <p:sp>
        <p:nvSpPr>
          <p:cNvPr id="227" name="Google Shape;227;p28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"idiom":</a:t>
            </a:r>
            <a:endParaRPr>
              <a:solidFill>
                <a:schemeClr val="dk1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  "grlom u jagode",</a:t>
            </a:r>
            <a:endParaRPr>
              <a:solidFill>
                <a:schemeClr val="dk1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    "definicija":</a:t>
            </a:r>
            <a:endParaRPr>
              <a:solidFill>
                <a:schemeClr val="dk1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  "nepromišljeno, bez plana ili opreza", [РСАНУ без претходне припреме]</a:t>
            </a:r>
            <a:endParaRPr>
              <a:solidFill>
                <a:schemeClr val="dk1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          "primer":</a:t>
            </a:r>
            <a:endParaRPr>
              <a:solidFill>
                <a:schemeClr val="dk1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">
                <a:latin typeface="Georgia"/>
                <a:ea typeface="Georgia"/>
                <a:cs typeface="Georgia"/>
                <a:sym typeface="Georgia"/>
              </a:rPr>
              <a:t>  "</a:t>
            </a:r>
            <a:r>
              <a:rPr lang="en">
                <a:solidFill>
                  <a:srgbClr val="FF0000"/>
                </a:solidFill>
                <a:latin typeface="Georgia"/>
                <a:ea typeface="Georgia"/>
                <a:cs typeface="Georgia"/>
                <a:sym typeface="Georgia"/>
              </a:rPr>
              <a:t>Bez razmišljanja je krenuo grlom u jagode i pogrešio.</a:t>
            </a:r>
            <a:r>
              <a:rPr lang="en">
                <a:latin typeface="Georgia"/>
                <a:ea typeface="Georgia"/>
                <a:cs typeface="Georgia"/>
                <a:sym typeface="Georgia"/>
              </a:rPr>
              <a:t>" </a:t>
            </a:r>
            <a:r>
              <a:rPr lang="en">
                <a:solidFill>
                  <a:srgbClr val="FF0000"/>
                </a:solidFill>
                <a:latin typeface="Georgia"/>
                <a:ea typeface="Georgia"/>
                <a:cs typeface="Georgia"/>
                <a:sym typeface="Georgia"/>
              </a:rPr>
              <a:t>[Značenje se u primeru duplira.]</a:t>
            </a:r>
            <a:endParaRPr>
              <a:solidFill>
                <a:srgbClr val="FF0000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SzPts val="18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Google Shape;232;p2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39285"/>
              <a:buFont typeface="Arial"/>
              <a:buNone/>
            </a:pPr>
            <a:r>
              <a:rPr lang="en" sz="3600">
                <a:latin typeface="Georgia"/>
                <a:ea typeface="Georgia"/>
                <a:cs typeface="Georgia"/>
                <a:sym typeface="Georgia"/>
              </a:rPr>
              <a:t>ChatGPT4o</a:t>
            </a:r>
            <a:endParaRPr sz="3600">
              <a:latin typeface="Georgia"/>
              <a:ea typeface="Georgia"/>
              <a:cs typeface="Georgia"/>
              <a:sym typeface="Georgia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11111"/>
              <a:buNone/>
            </a:pPr>
            <a:r>
              <a:t/>
            </a:r>
            <a:endParaRPr/>
          </a:p>
        </p:txBody>
      </p:sp>
      <p:sp>
        <p:nvSpPr>
          <p:cNvPr id="233" name="Google Shape;233;p29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 lnSpcReduction="10000"/>
          </a:bodyPr>
          <a:lstStyle/>
          <a:p>
            <a:pPr indent="0" lvl="0" marL="0" rtl="0" algn="l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"idiom":</a:t>
            </a:r>
            <a:endParaRPr>
              <a:solidFill>
                <a:schemeClr val="dk1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indent="0" lvl="0" marL="0" rtl="0" algn="l">
              <a:lnSpc>
                <a:spcPct val="80000"/>
              </a:lnSpc>
              <a:spcBef>
                <a:spcPts val="600"/>
              </a:spcBef>
              <a:spcAft>
                <a:spcPts val="0"/>
              </a:spcAft>
              <a:buSzPts val="1800"/>
              <a:buNone/>
            </a:pPr>
            <a:r>
              <a:rPr lang="en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  "pasti/padati s neba",</a:t>
            </a:r>
            <a:endParaRPr>
              <a:solidFill>
                <a:schemeClr val="dk1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indent="0" lvl="0" marL="0" rtl="0" algn="l">
              <a:lnSpc>
                <a:spcPct val="80000"/>
              </a:lnSpc>
              <a:spcBef>
                <a:spcPts val="600"/>
              </a:spcBef>
              <a:spcAft>
                <a:spcPts val="0"/>
              </a:spcAft>
              <a:buSzPts val="1800"/>
              <a:buNone/>
            </a:pPr>
            <a:r>
              <a:rPr lang="en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      "definicija": </a:t>
            </a:r>
            <a:r>
              <a:rPr lang="en">
                <a:latin typeface="Georgia"/>
                <a:ea typeface="Georgia"/>
                <a:cs typeface="Georgia"/>
                <a:sym typeface="Georgia"/>
              </a:rPr>
              <a:t>  "</a:t>
            </a:r>
            <a:r>
              <a:rPr lang="en">
                <a:solidFill>
                  <a:srgbClr val="FF0000"/>
                </a:solidFill>
                <a:latin typeface="Georgia"/>
                <a:ea typeface="Georgia"/>
                <a:cs typeface="Georgia"/>
                <a:sym typeface="Georgia"/>
              </a:rPr>
              <a:t>iznenada se pojaviti, bez najave</a:t>
            </a:r>
            <a:r>
              <a:rPr lang="en">
                <a:latin typeface="Georgia"/>
                <a:ea typeface="Georgia"/>
                <a:cs typeface="Georgia"/>
                <a:sym typeface="Georgia"/>
              </a:rPr>
              <a:t>",</a:t>
            </a:r>
            <a:r>
              <a:rPr lang="en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[РСАНУ 1) наст(ај)ати ни из чега, појавити се, појављивати се наједном, сасвим изненада, неочекивано, ниоткуда.]</a:t>
            </a:r>
            <a:endParaRPr>
              <a:solidFill>
                <a:schemeClr val="dk1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indent="0" lvl="0" marL="0" rtl="0" algn="l">
              <a:lnSpc>
                <a:spcPct val="80000"/>
              </a:lnSpc>
              <a:spcBef>
                <a:spcPts val="600"/>
              </a:spcBef>
              <a:spcAft>
                <a:spcPts val="0"/>
              </a:spcAft>
              <a:buSzPts val="1800"/>
              <a:buNone/>
            </a:pPr>
            <a:r>
              <a:rPr lang="en">
                <a:latin typeface="Georgia"/>
                <a:ea typeface="Georgia"/>
                <a:cs typeface="Georgia"/>
                <a:sym typeface="Georgia"/>
              </a:rPr>
              <a:t>         </a:t>
            </a:r>
            <a:r>
              <a:rPr lang="en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 "primer":</a:t>
            </a:r>
            <a:endParaRPr>
              <a:solidFill>
                <a:schemeClr val="dk1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indent="0" lvl="0" marL="0" rtl="0" algn="l">
              <a:lnSpc>
                <a:spcPct val="80000"/>
              </a:lnSpc>
              <a:spcBef>
                <a:spcPts val="600"/>
              </a:spcBef>
              <a:spcAft>
                <a:spcPts val="0"/>
              </a:spcAft>
              <a:buSzPts val="1800"/>
              <a:buNone/>
            </a:pPr>
            <a:r>
              <a:rPr lang="en">
                <a:latin typeface="Georgia"/>
                <a:ea typeface="Georgia"/>
                <a:cs typeface="Georgia"/>
                <a:sym typeface="Georgia"/>
              </a:rPr>
              <a:t>  "</a:t>
            </a:r>
            <a:r>
              <a:rPr lang="en">
                <a:solidFill>
                  <a:srgbClr val="FF0000"/>
                </a:solidFill>
                <a:latin typeface="Georgia"/>
                <a:ea typeface="Georgia"/>
                <a:cs typeface="Georgia"/>
                <a:sym typeface="Georgia"/>
              </a:rPr>
              <a:t>Gost je pao s neba baš kad smo krenuli na put.</a:t>
            </a:r>
            <a:r>
              <a:rPr lang="en">
                <a:latin typeface="Georgia"/>
                <a:ea typeface="Georgia"/>
                <a:cs typeface="Georgia"/>
                <a:sym typeface="Georgia"/>
              </a:rPr>
              <a:t>"</a:t>
            </a:r>
            <a:endParaRPr>
              <a:latin typeface="Georgia"/>
              <a:ea typeface="Georgia"/>
              <a:cs typeface="Georgia"/>
              <a:sym typeface="Georgia"/>
            </a:endParaRPr>
          </a:p>
          <a:p>
            <a:pPr indent="0" lvl="0" marL="0" rtl="0" algn="l">
              <a:lnSpc>
                <a:spcPct val="80000"/>
              </a:lnSpc>
              <a:spcBef>
                <a:spcPts val="600"/>
              </a:spcBef>
              <a:spcAft>
                <a:spcPts val="0"/>
              </a:spcAft>
              <a:buSzPts val="1800"/>
              <a:buNone/>
            </a:pPr>
            <a:r>
              <a:rPr lang="en">
                <a:latin typeface="Georgia"/>
                <a:ea typeface="Georgia"/>
                <a:cs typeface="Georgia"/>
                <a:sym typeface="Georgia"/>
              </a:rPr>
              <a:t>    </a:t>
            </a:r>
            <a:r>
              <a:rPr lang="en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  "definicija":</a:t>
            </a:r>
            <a:endParaRPr>
              <a:solidFill>
                <a:schemeClr val="dk1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indent="0" lvl="0" marL="0" rtl="0" algn="l">
              <a:lnSpc>
                <a:spcPct val="80000"/>
              </a:lnSpc>
              <a:spcBef>
                <a:spcPts val="600"/>
              </a:spcBef>
              <a:spcAft>
                <a:spcPts val="0"/>
              </a:spcAft>
              <a:buSzPts val="1800"/>
              <a:buNone/>
            </a:pPr>
            <a:r>
              <a:rPr lang="en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  "ne biti upućen u nešto, ponašati se kao da ništa ne zna", [РСАНУ 3) немати појма о ситуацији, не схватати, не схватити оно што се догађа.]</a:t>
            </a:r>
            <a:endParaRPr>
              <a:solidFill>
                <a:schemeClr val="dk1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indent="0" lvl="0" marL="0" rtl="0" algn="l">
              <a:lnSpc>
                <a:spcPct val="80000"/>
              </a:lnSpc>
              <a:spcBef>
                <a:spcPts val="600"/>
              </a:spcBef>
              <a:spcAft>
                <a:spcPts val="0"/>
              </a:spcAft>
              <a:buSzPts val="1800"/>
              <a:buNone/>
            </a:pPr>
            <a:r>
              <a:rPr lang="en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          "primer":</a:t>
            </a:r>
            <a:endParaRPr>
              <a:solidFill>
                <a:schemeClr val="dk1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indent="0" lvl="0" marL="0" rtl="0" algn="l">
              <a:lnSpc>
                <a:spcPct val="80000"/>
              </a:lnSpc>
              <a:spcBef>
                <a:spcPts val="600"/>
              </a:spcBef>
              <a:spcAft>
                <a:spcPts val="0"/>
              </a:spcAft>
              <a:buSzPts val="1800"/>
              <a:buNone/>
            </a:pPr>
            <a:r>
              <a:rPr lang="en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  "Ponašaš se kao da si pao s neba – pa sve smo već dogovorili!"</a:t>
            </a:r>
            <a:endParaRPr>
              <a:solidFill>
                <a:schemeClr val="dk1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indent="0" lvl="0" marL="0" rtl="0" algn="l"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  <a:buSzPts val="1800"/>
              <a:buNone/>
            </a:pPr>
            <a:r>
              <a:t/>
            </a:r>
            <a:endParaRPr>
              <a:solidFill>
                <a:schemeClr val="dk1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3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" sz="3200">
                <a:latin typeface="Georgia"/>
                <a:ea typeface="Georgia"/>
                <a:cs typeface="Georgia"/>
                <a:sym typeface="Georgia"/>
              </a:rPr>
              <a:t>Pojava velikih jezičkih modela (LLM)</a:t>
            </a:r>
            <a:endParaRPr sz="3200"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75" name="Google Shape;75;p3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Georgia"/>
              <a:buChar char="●"/>
            </a:pPr>
            <a:r>
              <a:rPr lang="en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novembar 2022</a:t>
            </a:r>
            <a:endParaRPr>
              <a:solidFill>
                <a:schemeClr val="dk1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Georgia"/>
              <a:buChar char="●"/>
            </a:pPr>
            <a:r>
              <a:rPr lang="en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veliki broj radova o eksperimentima s primenom LLM u leksikografiji </a:t>
            </a:r>
            <a:endParaRPr>
              <a:solidFill>
                <a:schemeClr val="dk1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indent="-3175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Georgia"/>
              <a:buChar char="○"/>
            </a:pPr>
            <a:r>
              <a:rPr lang="en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de Schryver, G.-M. (2022, 2023, 2023a, 2024, 2024a); </a:t>
            </a:r>
            <a:endParaRPr>
              <a:solidFill>
                <a:schemeClr val="dk1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indent="-3175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Georgia"/>
              <a:buChar char="○"/>
            </a:pPr>
            <a:r>
              <a:rPr lang="en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Rundell 2023; </a:t>
            </a:r>
            <a:endParaRPr>
              <a:solidFill>
                <a:schemeClr val="dk1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indent="-3175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Georgia"/>
              <a:buChar char="○"/>
            </a:pPr>
            <a:r>
              <a:rPr lang="en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Jakubiček &amp; Rundell 2023; </a:t>
            </a:r>
            <a:endParaRPr>
              <a:solidFill>
                <a:schemeClr val="dk1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indent="-3175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Georgia"/>
              <a:buChar char="○"/>
            </a:pPr>
            <a:r>
              <a:rPr lang="en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Lew 2023; </a:t>
            </a:r>
            <a:endParaRPr>
              <a:solidFill>
                <a:schemeClr val="dk1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indent="-3175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Georgia"/>
              <a:buChar char="○"/>
            </a:pPr>
            <a:r>
              <a:rPr lang="en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Gantar 2024;  </a:t>
            </a:r>
            <a:endParaRPr>
              <a:solidFill>
                <a:schemeClr val="dk1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indent="-31750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Georgia"/>
              <a:buChar char="○"/>
            </a:pPr>
            <a:r>
              <a:rPr lang="en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Krek (ed.) 2024.</a:t>
            </a:r>
            <a:endParaRPr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7" name="Shape 2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Google Shape;238;p30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39285"/>
              <a:buFont typeface="Arial"/>
              <a:buNone/>
            </a:pPr>
            <a:r>
              <a:rPr lang="en" sz="3600">
                <a:latin typeface="Georgia"/>
                <a:ea typeface="Georgia"/>
                <a:cs typeface="Georgia"/>
                <a:sym typeface="Georgia"/>
              </a:rPr>
              <a:t>ChatGPT 4.5 – </a:t>
            </a:r>
            <a:r>
              <a:rPr lang="en" sz="3600">
                <a:solidFill>
                  <a:srgbClr val="000000"/>
                </a:solidFill>
                <a:latin typeface="Georgia"/>
                <a:ea typeface="Georgia"/>
                <a:cs typeface="Georgia"/>
                <a:sym typeface="Georgia"/>
              </a:rPr>
              <a:t>halucinacije</a:t>
            </a:r>
            <a:endParaRPr sz="3600">
              <a:solidFill>
                <a:srgbClr val="000000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11111"/>
              <a:buNone/>
            </a:pPr>
            <a:r>
              <a:t/>
            </a:r>
            <a:endParaRPr/>
          </a:p>
        </p:txBody>
      </p:sp>
      <p:sp>
        <p:nvSpPr>
          <p:cNvPr id="239" name="Google Shape;239;p30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 fontScale="55000" lnSpcReduction="20000"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ct val="109859"/>
              <a:buNone/>
            </a:pPr>
            <a:r>
              <a:t/>
            </a:r>
            <a:endParaRPr sz="2979">
              <a:latin typeface="Georgia"/>
              <a:ea typeface="Georgia"/>
              <a:cs typeface="Georgia"/>
              <a:sym typeface="Georgia"/>
            </a:endParaRPr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ct val="109859"/>
              <a:buNone/>
            </a:pPr>
            <a:r>
              <a:rPr lang="en" sz="2979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"izraz": "slomiti vrat",</a:t>
            </a:r>
            <a:endParaRPr sz="2979">
              <a:solidFill>
                <a:schemeClr val="dk1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ct val="109859"/>
              <a:buNone/>
            </a:pPr>
            <a:r>
              <a:rPr lang="en" sz="2979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      "doslovno_znacenje": "zadobiti ozbiljnu fizičku povredu vrata: Pri padu sa merdevina zamalo nije slomio vrat.",</a:t>
            </a:r>
            <a:endParaRPr sz="2979">
              <a:solidFill>
                <a:schemeClr val="dk1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ct val="109859"/>
              <a:buNone/>
            </a:pPr>
            <a:r>
              <a:rPr lang="en" sz="2979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      "idiomatizovana_znacenja": </a:t>
            </a:r>
            <a:endParaRPr sz="2979">
              <a:solidFill>
                <a:schemeClr val="dk1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ct val="109859"/>
              <a:buNone/>
            </a:pPr>
            <a:r>
              <a:rPr lang="en" sz="2979">
                <a:latin typeface="Georgia"/>
                <a:ea typeface="Georgia"/>
                <a:cs typeface="Georgia"/>
                <a:sym typeface="Georgia"/>
              </a:rPr>
              <a:t>       </a:t>
            </a:r>
            <a:r>
              <a:rPr lang="en" sz="2979">
                <a:solidFill>
                  <a:srgbClr val="FF0000"/>
                </a:solidFill>
                <a:latin typeface="Georgia"/>
                <a:ea typeface="Georgia"/>
                <a:cs typeface="Georgia"/>
                <a:sym typeface="Georgia"/>
              </a:rPr>
              <a:t> "doživeti potpuni neuspeh ili bankrotirati: U ovom poslu lako možeš slomiti vrat ako nisi pažljiv.", </a:t>
            </a:r>
            <a:r>
              <a:rPr lang="en" sz="2979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[РСАНУ: 1) пропасти; 2) упропастити некога; 3) отићи, изгубити се]</a:t>
            </a:r>
            <a:endParaRPr sz="2979">
              <a:solidFill>
                <a:schemeClr val="dk1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ct val="109859"/>
              <a:buNone/>
            </a:pPr>
            <a:r>
              <a:rPr lang="en" sz="2979">
                <a:latin typeface="Georgia"/>
                <a:ea typeface="Georgia"/>
                <a:cs typeface="Georgia"/>
                <a:sym typeface="Georgia"/>
              </a:rPr>
              <a:t>       </a:t>
            </a:r>
            <a:r>
              <a:rPr lang="en" sz="2979">
                <a:solidFill>
                  <a:srgbClr val="FF0000"/>
                </a:solidFill>
                <a:latin typeface="Georgia"/>
                <a:ea typeface="Georgia"/>
                <a:cs typeface="Georgia"/>
                <a:sym typeface="Georgia"/>
              </a:rPr>
              <a:t> "veoma se potruditi oko nečega, dati sve od sebe: Slomio sam vrat radeći na tom projektu, a oni to nisu cenili."</a:t>
            </a:r>
            <a:endParaRPr sz="2979">
              <a:solidFill>
                <a:srgbClr val="FF0000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SzPct val="181818"/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3" name="Shape 2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Google Shape;244;p3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11111"/>
              <a:buNone/>
            </a:pPr>
            <a:r>
              <a:rPr lang="en">
                <a:latin typeface="Georgia"/>
                <a:ea typeface="Georgia"/>
                <a:cs typeface="Georgia"/>
                <a:sym typeface="Georgia"/>
              </a:rPr>
              <a:t>Za kraj još malo primera, loših i manje loših</a:t>
            </a:r>
            <a:endParaRPr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245" name="Google Shape;245;p3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>
                <a:solidFill>
                  <a:srgbClr val="FF0000"/>
                </a:solidFill>
                <a:latin typeface="Georgia"/>
                <a:ea typeface="Georgia"/>
                <a:cs typeface="Georgia"/>
                <a:sym typeface="Georgia"/>
              </a:rPr>
              <a:t>U srednjem veku, neki kriminalci su izgubili glavu.</a:t>
            </a:r>
            <a:endParaRPr>
              <a:solidFill>
                <a:srgbClr val="FF0000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>
                <a:solidFill>
                  <a:srgbClr val="FF0000"/>
                </a:solidFill>
                <a:latin typeface="Georgia"/>
                <a:ea typeface="Georgia"/>
                <a:cs typeface="Georgia"/>
                <a:sym typeface="Georgia"/>
              </a:rPr>
              <a:t>Njihova budućnost još uvek visi u vazduhu.</a:t>
            </a:r>
            <a:endParaRPr>
              <a:solidFill>
                <a:srgbClr val="FF0000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>
                <a:solidFill>
                  <a:srgbClr val="FF0000"/>
                </a:solidFill>
                <a:latin typeface="Georgia"/>
                <a:ea typeface="Georgia"/>
                <a:cs typeface="Georgia"/>
                <a:sym typeface="Georgia"/>
              </a:rPr>
              <a:t>Nakon skandala poželela je da ode pod zemlju.</a:t>
            </a:r>
            <a:endParaRPr/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>
                <a:solidFill>
                  <a:srgbClr val="FF0000"/>
                </a:solidFill>
                <a:latin typeface="Georgia"/>
                <a:ea typeface="Georgia"/>
                <a:cs typeface="Georgia"/>
                <a:sym typeface="Georgia"/>
              </a:rPr>
              <a:t>U šali je rekao da će baciti oko na sto.</a:t>
            </a:r>
            <a:endParaRPr/>
          </a:p>
          <a:p>
            <a:pPr indent="-2286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>
              <a:solidFill>
                <a:schemeClr val="dk1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Neće ti novac pasti s neba, moraš da radiš da bi ga zaradio.</a:t>
            </a:r>
            <a:endParaRPr>
              <a:solidFill>
                <a:schemeClr val="dk1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Ponašaš se kao da si pao s neba – pa sve smo već dogovorili!</a:t>
            </a:r>
            <a:endParaRPr>
              <a:solidFill>
                <a:schemeClr val="dk1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Oprali su ruke od cele situacije i ostavili nas same.</a:t>
            </a:r>
            <a:endParaRPr/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Njegovo unapređenje još uvek visi u vazduhu, čeka se odluka direktora.</a:t>
            </a:r>
            <a:endParaRPr/>
          </a:p>
          <a:p>
            <a:pPr indent="-2286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>
              <a:solidFill>
                <a:schemeClr val="dk1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9" name="Shape 2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" name="Google Shape;250;p32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" sz="3200">
                <a:latin typeface="Georgia"/>
                <a:ea typeface="Georgia"/>
                <a:cs typeface="Georgia"/>
                <a:sym typeface="Georgia"/>
              </a:rPr>
              <a:t>Zaključak </a:t>
            </a:r>
            <a:endParaRPr sz="3200"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251" name="Google Shape;251;p32"/>
          <p:cNvSpPr txBox="1"/>
          <p:nvPr>
            <p:ph idx="1" type="body"/>
          </p:nvPr>
        </p:nvSpPr>
        <p:spPr>
          <a:xfrm>
            <a:off x="311700" y="1152475"/>
            <a:ext cx="8520600" cy="3553996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1) Opštelingvistički – veliki jezički modeli će se unapređivati (uporedo s unapređivanjem alata), ali će leksikografi i dalje biti potrebni</a:t>
            </a:r>
            <a:endParaRPr/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800"/>
              <a:buNone/>
            </a:pPr>
            <a:r>
              <a:rPr lang="en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2) Za manje tehnološki podržan jezik kakav je srpski:</a:t>
            </a:r>
            <a:endParaRPr/>
          </a:p>
          <a:p>
            <a:pPr indent="-285750" lvl="0" marL="28575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800"/>
              <a:buChar char="●"/>
            </a:pPr>
            <a:r>
              <a:rPr lang="en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modeli rade zadovoljavajuće</a:t>
            </a:r>
            <a:endParaRPr/>
          </a:p>
          <a:p>
            <a:pPr indent="-285750" lvl="0" marL="28575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800"/>
              <a:buChar char="●"/>
            </a:pPr>
            <a:r>
              <a:rPr lang="en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bolji upiti dovode do boljih rezultata</a:t>
            </a:r>
            <a:endParaRPr/>
          </a:p>
          <a:p>
            <a:pPr indent="-285750" lvl="0" marL="28575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800"/>
              <a:buChar char="●"/>
            </a:pPr>
            <a:r>
              <a:rPr lang="en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taksonomija kao put do boljih definicija, kao i preciziranje razlika</a:t>
            </a:r>
            <a:endParaRPr/>
          </a:p>
          <a:p>
            <a:pPr indent="-285750" lvl="0" marL="285750" rtl="0" algn="l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SzPts val="1800"/>
              <a:buChar char="●"/>
            </a:pPr>
            <a:r>
              <a:rPr lang="en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upiti treba da sadrže i zahteve o tipu leksike u jeziku definicija</a:t>
            </a:r>
            <a:endParaRPr>
              <a:latin typeface="Georgia"/>
              <a:ea typeface="Georgia"/>
              <a:cs typeface="Georgia"/>
              <a:sym typeface="Georgia"/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5" name="Shape 2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" name="Google Shape;256;g35cd629df67_1_7"/>
          <p:cNvSpPr txBox="1"/>
          <p:nvPr>
            <p:ph type="title"/>
          </p:nvPr>
        </p:nvSpPr>
        <p:spPr>
          <a:xfrm>
            <a:off x="233775" y="333769"/>
            <a:ext cx="6390600" cy="429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7" name="Google Shape;257;g35cd629df67_1_7"/>
          <p:cNvSpPr txBox="1"/>
          <p:nvPr>
            <p:ph idx="1" type="body"/>
          </p:nvPr>
        </p:nvSpPr>
        <p:spPr>
          <a:xfrm>
            <a:off x="267925" y="1059450"/>
            <a:ext cx="56853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2500" lnSpcReduction="10000"/>
          </a:bodyPr>
          <a:lstStyle/>
          <a:p>
            <a:pPr indent="-346551" lvl="0" marL="457200" rtl="0" algn="l">
              <a:spcBef>
                <a:spcPts val="0"/>
              </a:spcBef>
              <a:spcAft>
                <a:spcPts val="0"/>
              </a:spcAft>
              <a:buSzPct val="100000"/>
              <a:buFont typeface="Georgia"/>
              <a:buChar char="●"/>
            </a:pPr>
            <a:r>
              <a:rPr lang="en" sz="2008">
                <a:latin typeface="Georgia"/>
                <a:ea typeface="Georgia"/>
                <a:cs typeface="Georgia"/>
                <a:sym typeface="Georgia"/>
              </a:rPr>
              <a:t>Vektorizacija teksta – </a:t>
            </a:r>
            <a:br>
              <a:rPr lang="en" sz="2008">
                <a:latin typeface="Georgia"/>
                <a:ea typeface="Georgia"/>
                <a:cs typeface="Georgia"/>
                <a:sym typeface="Georgia"/>
              </a:rPr>
            </a:br>
            <a:r>
              <a:rPr lang="en" sz="2008">
                <a:latin typeface="Georgia"/>
                <a:ea typeface="Georgia"/>
                <a:cs typeface="Georgia"/>
                <a:sym typeface="Georgia"/>
              </a:rPr>
              <a:t>aplikacije za srpski jezik</a:t>
            </a:r>
            <a:endParaRPr sz="2008">
              <a:latin typeface="Georgia"/>
              <a:ea typeface="Georgia"/>
              <a:cs typeface="Georgia"/>
              <a:sym typeface="Georgia"/>
            </a:endParaRPr>
          </a:p>
          <a:p>
            <a:pPr indent="-310832" lvl="1" marL="914400" rtl="0" algn="l">
              <a:spcBef>
                <a:spcPts val="1000"/>
              </a:spcBef>
              <a:spcAft>
                <a:spcPts val="0"/>
              </a:spcAft>
              <a:buSzPct val="100000"/>
              <a:buFont typeface="Georgia"/>
              <a:buChar char="○"/>
            </a:pPr>
            <a:r>
              <a:rPr lang="en">
                <a:latin typeface="Georgia"/>
                <a:ea typeface="Georgia"/>
                <a:cs typeface="Georgia"/>
                <a:sym typeface="Georgia"/>
              </a:rPr>
              <a:t>velike kolekcije tekstualnih podataka (i obeleženi korpusi)</a:t>
            </a:r>
            <a:endParaRPr>
              <a:latin typeface="Georgia"/>
              <a:ea typeface="Georgia"/>
              <a:cs typeface="Georgia"/>
              <a:sym typeface="Georgia"/>
            </a:endParaRPr>
          </a:p>
          <a:p>
            <a:pPr indent="-310832" lvl="1" marL="914400" rtl="0" algn="l">
              <a:spcBef>
                <a:spcPts val="0"/>
              </a:spcBef>
              <a:spcAft>
                <a:spcPts val="0"/>
              </a:spcAft>
              <a:buSzPct val="100000"/>
              <a:buFont typeface="Georgia"/>
              <a:buChar char="○"/>
            </a:pPr>
            <a:r>
              <a:rPr lang="en">
                <a:latin typeface="Georgia"/>
                <a:ea typeface="Georgia"/>
                <a:cs typeface="Georgia"/>
                <a:sym typeface="Georgia"/>
              </a:rPr>
              <a:t>skup obučenih jezičkih modela (pred-obučeni i doobučeni)</a:t>
            </a:r>
            <a:endParaRPr>
              <a:latin typeface="Georgia"/>
              <a:ea typeface="Georgia"/>
              <a:cs typeface="Georgia"/>
              <a:sym typeface="Georgia"/>
            </a:endParaRPr>
          </a:p>
          <a:p>
            <a:pPr indent="-310832" lvl="1" marL="914400" rtl="0" algn="l">
              <a:spcBef>
                <a:spcPts val="0"/>
              </a:spcBef>
              <a:spcAft>
                <a:spcPts val="0"/>
              </a:spcAft>
              <a:buSzPct val="100000"/>
              <a:buFont typeface="Georgia"/>
              <a:buChar char="○"/>
            </a:pPr>
            <a:r>
              <a:rPr lang="en">
                <a:latin typeface="Georgia"/>
                <a:ea typeface="Georgia"/>
                <a:cs typeface="Georgia"/>
                <a:sym typeface="Georgia"/>
              </a:rPr>
              <a:t>alati za srpski jezik: različiti zadaci (prepoznavanje imenovanih entiteta i njihovo povezivanje sa bazama znanja, ekstrakcija relacija, sumarizacija teksta, generisanje teksta, čet-botovi)</a:t>
            </a:r>
            <a:endParaRPr>
              <a:latin typeface="Georgia"/>
              <a:ea typeface="Georgia"/>
              <a:cs typeface="Georgia"/>
              <a:sym typeface="Georgia"/>
            </a:endParaRPr>
          </a:p>
          <a:p>
            <a:pPr indent="-310832" lvl="1" marL="914400" rtl="0" algn="l">
              <a:spcBef>
                <a:spcPts val="0"/>
              </a:spcBef>
              <a:spcAft>
                <a:spcPts val="0"/>
              </a:spcAft>
              <a:buSzPct val="100000"/>
              <a:buFont typeface="Georgia"/>
              <a:buChar char="○"/>
            </a:pPr>
            <a:r>
              <a:rPr lang="en">
                <a:latin typeface="Georgia"/>
                <a:ea typeface="Georgia"/>
                <a:cs typeface="Georgia"/>
                <a:sym typeface="Georgia"/>
              </a:rPr>
              <a:t>resursi, modeli, alati će biti dostupni na specijalizovanim platformama ali i na veb-portalu, praćeni vizuelnim objašnjenjima prilagođenim korisniku. </a:t>
            </a:r>
            <a:endParaRPr>
              <a:latin typeface="Georgia"/>
              <a:ea typeface="Georgia"/>
              <a:cs typeface="Georgia"/>
              <a:sym typeface="Georgia"/>
            </a:endParaRPr>
          </a:p>
          <a:p>
            <a:pPr indent="-334327" lvl="0" marL="457200" rtl="0" algn="l">
              <a:spcBef>
                <a:spcPts val="1000"/>
              </a:spcBef>
              <a:spcAft>
                <a:spcPts val="0"/>
              </a:spcAft>
              <a:buSzPct val="100000"/>
              <a:buFont typeface="Georgia"/>
              <a:buChar char="●"/>
            </a:pPr>
            <a:r>
              <a:rPr lang="en">
                <a:latin typeface="Georgia"/>
                <a:ea typeface="Georgia"/>
                <a:cs typeface="Georgia"/>
                <a:sym typeface="Georgia"/>
              </a:rPr>
              <a:t>uspostavljanje balansa između inovacija i prakse ključ za održiv razvoj u oblasti JT.</a:t>
            </a:r>
            <a:endParaRPr>
              <a:latin typeface="Georgia"/>
              <a:ea typeface="Georgia"/>
              <a:cs typeface="Georgia"/>
              <a:sym typeface="Georgia"/>
            </a:endParaRPr>
          </a:p>
        </p:txBody>
      </p:sp>
      <p:pic>
        <p:nvPicPr>
          <p:cNvPr id="258" name="Google Shape;258;g35cd629df67_1_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10450" y="152325"/>
            <a:ext cx="7560750" cy="841250"/>
          </a:xfrm>
          <a:prstGeom prst="rect">
            <a:avLst/>
          </a:prstGeom>
          <a:noFill/>
          <a:ln>
            <a:noFill/>
          </a:ln>
        </p:spPr>
      </p:pic>
      <p:sp>
        <p:nvSpPr>
          <p:cNvPr id="259" name="Google Shape;259;g35cd629df67_1_7"/>
          <p:cNvSpPr txBox="1"/>
          <p:nvPr/>
        </p:nvSpPr>
        <p:spPr>
          <a:xfrm>
            <a:off x="3066725" y="152325"/>
            <a:ext cx="3172200" cy="738900"/>
          </a:xfrm>
          <a:prstGeom prst="rect">
            <a:avLst/>
          </a:prstGeom>
          <a:noFill/>
          <a:ln>
            <a:noFill/>
          </a:ln>
        </p:spPr>
        <p:txBody>
          <a:bodyPr anchorCtr="0" anchor="t" bIns="68575" lIns="68575" spcFirstLastPara="1" rIns="68575" wrap="square" tIns="6857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300" u="sng">
                <a:solidFill>
                  <a:srgbClr val="0097A7"/>
                </a:solidFill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Text Embeddings - </a:t>
            </a:r>
            <a:br>
              <a:rPr lang="en" sz="1300" u="sng">
                <a:solidFill>
                  <a:srgbClr val="0097A7"/>
                </a:solidFill>
                <a:hlinkClick r:id="rId5">
                  <a:extLst>
                    <a:ext uri="{A12FA001-AC4F-418D-AE19-62706E023703}">
                      <ahyp:hlinkClr val="tx"/>
                    </a:ext>
                  </a:extLst>
                </a:hlinkClick>
              </a:rPr>
            </a:br>
            <a:r>
              <a:rPr lang="en" sz="1300" u="sng">
                <a:solidFill>
                  <a:srgbClr val="0097A7"/>
                </a:solidFill>
                <a:hlinkClick r:id="rId6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Serbian Language Applications, </a:t>
            </a:r>
            <a:br>
              <a:rPr lang="en" sz="1300" u="sng">
                <a:solidFill>
                  <a:srgbClr val="0097A7"/>
                </a:solidFill>
                <a:hlinkClick r:id="rId7">
                  <a:extLst>
                    <a:ext uri="{A12FA001-AC4F-418D-AE19-62706E023703}">
                      <ahyp:hlinkClr val="tx"/>
                    </a:ext>
                  </a:extLst>
                </a:hlinkClick>
              </a:rPr>
            </a:br>
            <a:r>
              <a:rPr lang="en" sz="1300" u="sng">
                <a:solidFill>
                  <a:srgbClr val="0097A7"/>
                </a:solidFill>
                <a:hlinkClick r:id="rId8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PRIZMA #7276</a:t>
            </a:r>
            <a:endParaRPr sz="1600"/>
          </a:p>
        </p:txBody>
      </p:sp>
      <p:sp>
        <p:nvSpPr>
          <p:cNvPr id="260" name="Google Shape;260;g35cd629df67_1_7"/>
          <p:cNvSpPr txBox="1"/>
          <p:nvPr/>
        </p:nvSpPr>
        <p:spPr>
          <a:xfrm>
            <a:off x="763375" y="4395125"/>
            <a:ext cx="48621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 lnSpcReduction="1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2800" u="sng">
                <a:solidFill>
                  <a:srgbClr val="0097A7"/>
                </a:solidFill>
                <a:hlinkClick r:id="rId9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https://tesla.rgf.bg.ac.rs/</a:t>
            </a:r>
            <a:r>
              <a:rPr lang="en" sz="2800">
                <a:solidFill>
                  <a:srgbClr val="000000"/>
                </a:solidFill>
              </a:rPr>
              <a:t> </a:t>
            </a:r>
            <a:endParaRPr sz="2800">
              <a:solidFill>
                <a:srgbClr val="000000"/>
              </a:solidFill>
            </a:endParaRPr>
          </a:p>
        </p:txBody>
      </p:sp>
      <p:pic>
        <p:nvPicPr>
          <p:cNvPr id="261" name="Google Shape;261;g35cd629df67_1_7"/>
          <p:cNvPicPr preferRelativeResize="0"/>
          <p:nvPr/>
        </p:nvPicPr>
        <p:blipFill rotWithShape="1">
          <a:blip r:embed="rId10">
            <a:alphaModFix/>
          </a:blip>
          <a:srcRect b="0" l="0" r="0" t="35562"/>
          <a:stretch/>
        </p:blipFill>
        <p:spPr>
          <a:xfrm>
            <a:off x="4847000" y="267200"/>
            <a:ext cx="2873925" cy="13086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62" name="Google Shape;262;g35cd629df67_1_7"/>
          <p:cNvPicPr preferRelativeResize="0"/>
          <p:nvPr/>
        </p:nvPicPr>
        <p:blipFill>
          <a:blip r:embed="rId11">
            <a:alphaModFix/>
          </a:blip>
          <a:stretch>
            <a:fillRect/>
          </a:stretch>
        </p:blipFill>
        <p:spPr>
          <a:xfrm>
            <a:off x="5953175" y="993575"/>
            <a:ext cx="2701025" cy="27010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63" name="Google Shape;263;g35cd629df67_1_7"/>
          <p:cNvPicPr preferRelativeResize="0"/>
          <p:nvPr/>
        </p:nvPicPr>
        <p:blipFill>
          <a:blip r:embed="rId12">
            <a:alphaModFix/>
          </a:blip>
          <a:stretch>
            <a:fillRect/>
          </a:stretch>
        </p:blipFill>
        <p:spPr>
          <a:xfrm>
            <a:off x="7720925" y="122650"/>
            <a:ext cx="1259075" cy="900600"/>
          </a:xfrm>
          <a:prstGeom prst="rect">
            <a:avLst/>
          </a:prstGeom>
          <a:noFill/>
          <a:ln>
            <a:noFill/>
          </a:ln>
        </p:spPr>
      </p:pic>
      <p:sp>
        <p:nvSpPr>
          <p:cNvPr id="264" name="Google Shape;264;g35cd629df67_1_7"/>
          <p:cNvSpPr txBox="1"/>
          <p:nvPr/>
        </p:nvSpPr>
        <p:spPr>
          <a:xfrm>
            <a:off x="5484400" y="4046950"/>
            <a:ext cx="3495600" cy="841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 fontScale="62500"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None/>
            </a:pPr>
            <a:r>
              <a:rPr lang="en" sz="1800">
                <a:solidFill>
                  <a:srgbClr val="0010D8"/>
                </a:solidFill>
              </a:rPr>
              <a:t>Istraživanje sprovedeno uz podršku Fonda za nauku Republike Srbije, #7276 </a:t>
            </a:r>
            <a:r>
              <a:rPr b="1" lang="en" sz="1800">
                <a:solidFill>
                  <a:srgbClr val="000000"/>
                </a:solidFill>
              </a:rPr>
              <a:t>T</a:t>
            </a:r>
            <a:r>
              <a:rPr lang="en" sz="1800">
                <a:solidFill>
                  <a:srgbClr val="0010D8"/>
                </a:solidFill>
              </a:rPr>
              <a:t>ext </a:t>
            </a:r>
            <a:r>
              <a:rPr b="1" lang="en" sz="1800">
                <a:solidFill>
                  <a:srgbClr val="000000"/>
                </a:solidFill>
              </a:rPr>
              <a:t>E</a:t>
            </a:r>
            <a:r>
              <a:rPr lang="en" sz="1800">
                <a:solidFill>
                  <a:srgbClr val="0010D8"/>
                </a:solidFill>
              </a:rPr>
              <a:t>mbeddings - </a:t>
            </a:r>
            <a:br>
              <a:rPr lang="en" sz="1800">
                <a:solidFill>
                  <a:srgbClr val="0010D8"/>
                </a:solidFill>
              </a:rPr>
            </a:br>
            <a:r>
              <a:rPr b="1" lang="en" sz="1800">
                <a:solidFill>
                  <a:srgbClr val="000000"/>
                </a:solidFill>
              </a:rPr>
              <a:t>S</a:t>
            </a:r>
            <a:r>
              <a:rPr lang="en" sz="1800">
                <a:solidFill>
                  <a:srgbClr val="0010D8"/>
                </a:solidFill>
              </a:rPr>
              <a:t>erbian </a:t>
            </a:r>
            <a:r>
              <a:rPr b="1" lang="en" sz="1800">
                <a:solidFill>
                  <a:srgbClr val="000000"/>
                </a:solidFill>
              </a:rPr>
              <a:t>L</a:t>
            </a:r>
            <a:r>
              <a:rPr lang="en" sz="1800">
                <a:solidFill>
                  <a:srgbClr val="0010D8"/>
                </a:solidFill>
              </a:rPr>
              <a:t>anguage </a:t>
            </a:r>
            <a:r>
              <a:rPr b="1" lang="en" sz="1800">
                <a:solidFill>
                  <a:srgbClr val="000000"/>
                </a:solidFill>
              </a:rPr>
              <a:t>A</a:t>
            </a:r>
            <a:r>
              <a:rPr lang="en" sz="1800">
                <a:solidFill>
                  <a:srgbClr val="0010D8"/>
                </a:solidFill>
              </a:rPr>
              <a:t>pplications – </a:t>
            </a:r>
            <a:r>
              <a:rPr b="1" lang="en" sz="2400">
                <a:solidFill>
                  <a:srgbClr val="000000"/>
                </a:solidFill>
              </a:rPr>
              <a:t>TESLA</a:t>
            </a:r>
            <a:endParaRPr b="1" sz="1800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8" name="Shape 2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9" name="Google Shape;269;p3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252503" y="2106405"/>
            <a:ext cx="3804116" cy="2967917"/>
          </a:xfrm>
          <a:prstGeom prst="rect">
            <a:avLst/>
          </a:prstGeom>
          <a:noFill/>
          <a:ln>
            <a:noFill/>
          </a:ln>
        </p:spPr>
      </p:pic>
      <p:pic>
        <p:nvPicPr>
          <p:cNvPr id="270" name="Google Shape;270;p3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6718" y="0"/>
            <a:ext cx="5143499" cy="51434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" sz="3200">
                <a:latin typeface="Georgia"/>
                <a:ea typeface="Georgia"/>
                <a:cs typeface="Georgia"/>
                <a:sym typeface="Georgia"/>
              </a:rPr>
              <a:t>ChatGPT kao leksikograf</a:t>
            </a:r>
            <a:endParaRPr sz="3200"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81" name="Google Shape;81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Font typeface="Georgia"/>
              <a:buChar char="●"/>
            </a:pPr>
            <a:r>
              <a:rPr lang="en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de Schryver, G.-M., &amp; Joffe, D. (2023). </a:t>
            </a:r>
            <a:br>
              <a:rPr lang="en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</a:br>
            <a:r>
              <a:rPr lang="en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The end of lexicography, welcome to the machine : on how ChatGPT can already take over all of the dictionary maker’s tasks. </a:t>
            </a:r>
            <a:r>
              <a:rPr lang="en" u="sng">
                <a:solidFill>
                  <a:schemeClr val="accent5"/>
                </a:solidFill>
                <a:latin typeface="Georgia"/>
                <a:ea typeface="Georgia"/>
                <a:cs typeface="Georgia"/>
                <a:sym typeface="Georgia"/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http://hdl.handle.net/1854/LU-01GWSGV0M8HYZVNXV8SSZ0VXBG</a:t>
            </a:r>
            <a:r>
              <a:rPr lang="en">
                <a:latin typeface="Georgia"/>
                <a:ea typeface="Georgia"/>
                <a:cs typeface="Georgia"/>
                <a:sym typeface="Georgia"/>
              </a:rPr>
              <a:t> </a:t>
            </a:r>
            <a:endParaRPr>
              <a:latin typeface="Georgia"/>
              <a:ea typeface="Georgia"/>
              <a:cs typeface="Georgia"/>
              <a:sym typeface="Georgia"/>
            </a:endParaRPr>
          </a:p>
          <a:p>
            <a:pPr indent="0" lvl="0" marL="45720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SzPts val="18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" sz="3200">
                <a:latin typeface="Georgia"/>
                <a:ea typeface="Georgia"/>
                <a:cs typeface="Georgia"/>
                <a:sym typeface="Georgia"/>
              </a:rPr>
              <a:t>Mali englesko-holandski duhoviti rečnik</a:t>
            </a:r>
            <a:endParaRPr sz="3200"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87" name="Google Shape;87;p5"/>
          <p:cNvSpPr txBox="1"/>
          <p:nvPr>
            <p:ph idx="1" type="body"/>
          </p:nvPr>
        </p:nvSpPr>
        <p:spPr>
          <a:xfrm>
            <a:off x="311700" y="1152475"/>
            <a:ext cx="8520600" cy="3584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 fontScale="85000" lnSpcReduction="20000"/>
          </a:bodyPr>
          <a:lstStyle/>
          <a:p>
            <a:pPr indent="0" lvl="0" marL="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42784"/>
              <a:buFont typeface="Arial"/>
              <a:buNone/>
            </a:pPr>
            <a:r>
              <a:rPr b="1" lang="en" sz="257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Banana</a:t>
            </a:r>
            <a:r>
              <a:rPr lang="en" sz="257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 </a:t>
            </a:r>
            <a:r>
              <a:rPr i="1" lang="en" sz="257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Noun A sweet, yellow fruit with a soft flesh and a curved shape that grows on a tropical plant</a:t>
            </a:r>
            <a:r>
              <a:rPr lang="en" sz="2570">
                <a:solidFill>
                  <a:srgbClr val="008000"/>
                </a:solidFill>
              </a:rPr>
              <a:t> </a:t>
            </a:r>
            <a:endParaRPr sz="2570">
              <a:solidFill>
                <a:srgbClr val="008000"/>
              </a:solidFill>
            </a:endParaRPr>
          </a:p>
          <a:p>
            <a:pPr indent="0" lvl="0" marL="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50668"/>
              <a:buFont typeface="Arial"/>
              <a:buNone/>
            </a:pPr>
            <a:r>
              <a:rPr lang="en" sz="2170">
                <a:solidFill>
                  <a:srgbClr val="D16349"/>
                </a:solidFill>
              </a:rPr>
              <a:t></a:t>
            </a:r>
            <a:r>
              <a:rPr lang="en" sz="257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Why did the banana go to the doctor? It wasn’t peeling too well.</a:t>
            </a:r>
            <a:endParaRPr sz="2570">
              <a:solidFill>
                <a:schemeClr val="dk1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indent="0" lvl="0" marL="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42784"/>
              <a:buFont typeface="Arial"/>
              <a:buNone/>
            </a:pPr>
            <a:r>
              <a:t/>
            </a:r>
            <a:endParaRPr sz="2570">
              <a:solidFill>
                <a:schemeClr val="dk1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42784"/>
              <a:buFont typeface="Arial"/>
              <a:buNone/>
            </a:pPr>
            <a:r>
              <a:rPr b="1" lang="en" sz="257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Orange</a:t>
            </a:r>
            <a:r>
              <a:rPr lang="en" sz="257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 </a:t>
            </a:r>
            <a:r>
              <a:rPr i="1" lang="en" sz="257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Noun</a:t>
            </a:r>
            <a:r>
              <a:rPr lang="en" sz="257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 </a:t>
            </a:r>
            <a:r>
              <a:rPr i="1" lang="en" sz="257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A citrus fruit with an orange rind</a:t>
            </a:r>
            <a:endParaRPr i="1" sz="2570">
              <a:solidFill>
                <a:schemeClr val="dk1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50668"/>
              <a:buFont typeface="Arial"/>
              <a:buNone/>
            </a:pPr>
            <a:r>
              <a:rPr lang="en" sz="2170">
                <a:solidFill>
                  <a:srgbClr val="D16349"/>
                </a:solidFill>
              </a:rPr>
              <a:t></a:t>
            </a:r>
            <a:r>
              <a:rPr lang="en" sz="257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A piece of fruit that constantly has to explain why it isn’t a banana.</a:t>
            </a:r>
            <a:endParaRPr sz="2570">
              <a:solidFill>
                <a:schemeClr val="dk1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42784"/>
              <a:buFont typeface="Arial"/>
              <a:buNone/>
            </a:pPr>
            <a:r>
              <a:t/>
            </a:r>
            <a:endParaRPr sz="2570">
              <a:solidFill>
                <a:schemeClr val="dk1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indent="0" lvl="0" marL="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42784"/>
              <a:buFont typeface="Arial"/>
              <a:buNone/>
            </a:pPr>
            <a:r>
              <a:rPr b="1" lang="en" sz="257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Plate</a:t>
            </a:r>
            <a:r>
              <a:rPr lang="en" sz="257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 </a:t>
            </a:r>
            <a:r>
              <a:rPr i="1" lang="en" sz="257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Noun</a:t>
            </a:r>
            <a:r>
              <a:rPr lang="en" sz="257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 </a:t>
            </a:r>
            <a:r>
              <a:rPr i="1" lang="en" sz="257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A flat dish used for serving food</a:t>
            </a:r>
            <a:endParaRPr i="1" sz="2570">
              <a:solidFill>
                <a:schemeClr val="dk1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indent="0" lvl="0" marL="0" rtl="0" algn="l">
              <a:lnSpc>
                <a:spcPct val="105000"/>
              </a:lnSpc>
              <a:spcBef>
                <a:spcPts val="0"/>
              </a:spcBef>
              <a:spcAft>
                <a:spcPts val="0"/>
              </a:spcAft>
              <a:buSzPct val="97587"/>
              <a:buNone/>
            </a:pPr>
            <a:r>
              <a:rPr lang="en" sz="2170">
                <a:solidFill>
                  <a:srgbClr val="D16349"/>
                </a:solidFill>
              </a:rPr>
              <a:t></a:t>
            </a:r>
            <a:r>
              <a:rPr lang="en" sz="257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Why did the plate run away from the table? It was feeling dish-oriented.</a:t>
            </a:r>
            <a:endParaRPr sz="2570">
              <a:solidFill>
                <a:schemeClr val="dk1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indent="0" lvl="0" marL="0" rtl="0" algn="r">
              <a:lnSpc>
                <a:spcPct val="115000"/>
              </a:lnSpc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ct val="40740"/>
              <a:buFont typeface="Arial"/>
              <a:buNone/>
            </a:pPr>
            <a:r>
              <a:rPr lang="en" sz="27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de Schryver, G.-M., &amp; Joffe, D. (2023)</a:t>
            </a:r>
            <a:endParaRPr sz="2700">
              <a:solidFill>
                <a:schemeClr val="dk1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SzPct val="117647"/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" sz="3200">
                <a:latin typeface="Georgia"/>
                <a:ea typeface="Georgia"/>
                <a:cs typeface="Georgia"/>
                <a:sym typeface="Georgia"/>
              </a:rPr>
              <a:t>Revolucija s pojavom velikih jezičkih modela </a:t>
            </a:r>
            <a:endParaRPr sz="3200"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93" name="Google Shape;93;p6"/>
          <p:cNvSpPr txBox="1"/>
          <p:nvPr>
            <p:ph idx="1" type="body"/>
          </p:nvPr>
        </p:nvSpPr>
        <p:spPr>
          <a:xfrm>
            <a:off x="311700" y="117002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92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Georgia"/>
              <a:buChar char="●"/>
            </a:pPr>
            <a:r>
              <a:rPr lang="en" sz="20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Model naknadnog editovanja rečničkog sadržaja automatski generisanog mašinskim putem (</a:t>
            </a:r>
            <a:r>
              <a:rPr i="1" lang="en" sz="20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post-editing approach</a:t>
            </a:r>
            <a:r>
              <a:rPr lang="en" sz="20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) (</a:t>
            </a:r>
            <a:r>
              <a:rPr i="1" lang="en" sz="20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state-of-the-art</a:t>
            </a:r>
            <a:r>
              <a:rPr lang="en" sz="20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)</a:t>
            </a:r>
            <a:endParaRPr sz="2000">
              <a:solidFill>
                <a:schemeClr val="dk1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indent="-349250" lvl="0" marL="4572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Georgia"/>
              <a:buChar char="●"/>
            </a:pPr>
            <a:r>
              <a:rPr lang="en" sz="20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Skice reči (</a:t>
            </a:r>
            <a:r>
              <a:rPr i="1" lang="en" sz="20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Word Sketches</a:t>
            </a:r>
            <a:r>
              <a:rPr lang="en" sz="20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) olakšale pregledanje konkordanci i bile uvod u WSD; GDEX</a:t>
            </a:r>
            <a:endParaRPr sz="2000">
              <a:solidFill>
                <a:schemeClr val="dk1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indent="-349250" lvl="0" marL="4572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Georgia"/>
              <a:buChar char="●"/>
            </a:pPr>
            <a:r>
              <a:rPr lang="en" sz="20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Doveden u pitanje pojavom ChatGPT-a i sl. modela koji jednim potezom mogu da premoste automatske procedure i generišu skoro završen rečnik jednim potezom</a:t>
            </a:r>
            <a:endParaRPr sz="2000">
              <a:solidFill>
                <a:schemeClr val="dk1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indent="0" lvl="0" marL="457200" rtl="0" algn="r">
              <a:lnSpc>
                <a:spcPct val="115000"/>
              </a:lnSpc>
              <a:spcBef>
                <a:spcPts val="1000"/>
              </a:spcBef>
              <a:spcAft>
                <a:spcPts val="1200"/>
              </a:spcAft>
              <a:buSzPts val="1800"/>
              <a:buNone/>
            </a:pPr>
            <a:r>
              <a:rPr lang="en" sz="2000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Randel 2023</a:t>
            </a:r>
            <a:endParaRPr b="1" sz="2000">
              <a:solidFill>
                <a:schemeClr val="dk1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" sz="3200">
                <a:latin typeface="Georgia"/>
                <a:ea typeface="Georgia"/>
                <a:cs typeface="Georgia"/>
                <a:sym typeface="Georgia"/>
              </a:rPr>
              <a:t>ChatGPT – leksikograf, rečnik i alat?</a:t>
            </a:r>
            <a:endParaRPr sz="3200"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99" name="Google Shape;99;p7"/>
          <p:cNvSpPr txBox="1"/>
          <p:nvPr>
            <p:ph idx="1" type="body"/>
          </p:nvPr>
        </p:nvSpPr>
        <p:spPr>
          <a:xfrm>
            <a:off x="311700" y="1152475"/>
            <a:ext cx="8520600" cy="365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 fontScale="85000" lnSpcReduction="20000"/>
          </a:bodyPr>
          <a:lstStyle/>
          <a:p>
            <a:pPr indent="-327706" lvl="0" marL="457200" rtl="0" algn="l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Georgia"/>
              <a:buAutoNum type="arabicParenR"/>
            </a:pPr>
            <a:r>
              <a:rPr lang="en" sz="1835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može li ChatGPT da odgovara na postavljena pitanja korisnicima (rečnici suvišni)?</a:t>
            </a:r>
            <a:endParaRPr sz="1835">
              <a:solidFill>
                <a:schemeClr val="dk1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indent="0" lvl="0" marL="457200" rtl="0" algn="l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SzPct val="115403"/>
              <a:buNone/>
            </a:pPr>
            <a:r>
              <a:rPr lang="en" sz="1835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– dobri i pouzdani rečnici su nam i dalje potrebni (LLMs npr. daju različite odgovore na isti upit)</a:t>
            </a:r>
            <a:endParaRPr sz="1835">
              <a:solidFill>
                <a:schemeClr val="dk1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indent="0" lvl="0" marL="129541" rtl="0" algn="l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en" sz="1835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2)  ako ne može, može li da generiše dobre rečnike uz minimalni input od strane čoveka 	(suvišni leksikografi)?</a:t>
            </a:r>
            <a:endParaRPr sz="1835">
              <a:solidFill>
                <a:schemeClr val="dk1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indent="0" lvl="0" marL="457200" rtl="0" algn="l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SzPct val="115403"/>
              <a:buNone/>
            </a:pPr>
            <a:r>
              <a:rPr lang="en" sz="1835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– ne može, ono što može jeste da pruži tekst koji liči na tekst rečnika, i to za monosemične reči</a:t>
            </a:r>
            <a:endParaRPr sz="1835">
              <a:solidFill>
                <a:schemeClr val="dk1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indent="0" lvl="0" marL="129541" rtl="0" algn="l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en" sz="1835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4)  ako ne, može li da produkuje dobar rečnički nacrt koji se onda može redigovati (suvišni 	dosad korišćeni alati)?</a:t>
            </a:r>
            <a:endParaRPr sz="1835">
              <a:solidFill>
                <a:schemeClr val="dk1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indent="0" lvl="0" marL="457200" rtl="0" algn="l">
              <a:lnSpc>
                <a:spcPct val="120000"/>
              </a:lnSpc>
              <a:spcBef>
                <a:spcPts val="300"/>
              </a:spcBef>
              <a:spcAft>
                <a:spcPts val="0"/>
              </a:spcAft>
              <a:buSzPct val="115403"/>
              <a:buNone/>
            </a:pPr>
            <a:r>
              <a:rPr lang="en" sz="1835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– slučaj negativne prozodije V </a:t>
            </a:r>
            <a:r>
              <a:rPr i="1" lang="en" sz="1835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cause </a:t>
            </a:r>
            <a:r>
              <a:rPr lang="en" sz="1835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– iako je ponudio primere koji sadrže objekte poput </a:t>
            </a:r>
            <a:r>
              <a:rPr i="1" lang="en" sz="1835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povreda, kancer, nesreća</a:t>
            </a:r>
            <a:r>
              <a:rPr lang="en" sz="1835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, ChatGPT nije umeo da donese zaključak o negativnoj prozodiji </a:t>
            </a:r>
            <a:endParaRPr sz="1835">
              <a:solidFill>
                <a:schemeClr val="dk1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indent="0" lvl="0" marL="457200" rtl="0" algn="l">
              <a:lnSpc>
                <a:spcPct val="120000"/>
              </a:lnSpc>
              <a:spcBef>
                <a:spcPts val="300"/>
              </a:spcBef>
              <a:spcAft>
                <a:spcPts val="300"/>
              </a:spcAft>
              <a:buSzPct val="115403"/>
              <a:buNone/>
            </a:pPr>
            <a:r>
              <a:rPr lang="en" sz="1835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– </a:t>
            </a:r>
            <a:r>
              <a:rPr i="1" lang="en" sz="1835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black bo</a:t>
            </a:r>
            <a:r>
              <a:rPr lang="en" sz="1835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x (nema stalne interakcije između rečnika i korpusa)</a:t>
            </a:r>
            <a:endParaRPr sz="1600">
              <a:solidFill>
                <a:srgbClr val="666666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" sz="3200">
                <a:latin typeface="Georgia"/>
                <a:ea typeface="Georgia"/>
                <a:cs typeface="Georgia"/>
                <a:sym typeface="Georgia"/>
              </a:rPr>
              <a:t>Tri eksperimenta</a:t>
            </a:r>
            <a:endParaRPr sz="3200">
              <a:latin typeface="Georgia"/>
              <a:ea typeface="Georgia"/>
              <a:cs typeface="Georgia"/>
              <a:sym typeface="Georgia"/>
            </a:endParaRPr>
          </a:p>
        </p:txBody>
      </p:sp>
      <p:sp>
        <p:nvSpPr>
          <p:cNvPr id="105" name="Google Shape;105;p8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Georgia"/>
              <a:buAutoNum type="arabicPeriod"/>
            </a:pPr>
            <a:r>
              <a:rPr lang="en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Generisanje definicija višečlanih leksičkih jedinica</a:t>
            </a:r>
            <a:endParaRPr>
              <a:solidFill>
                <a:schemeClr val="dk1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indent="-342900" lvl="0" marL="457200" rtl="0" algn="l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Georgia"/>
              <a:buAutoNum type="arabicPeriod"/>
            </a:pPr>
            <a:r>
              <a:rPr lang="en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Generisanje idioma, izdvajanje značenja i generisanje ilustrativnih primera</a:t>
            </a:r>
            <a:endParaRPr>
              <a:solidFill>
                <a:schemeClr val="dk1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indent="-342900" lvl="0" marL="457200" rtl="0" algn="l">
              <a:lnSpc>
                <a:spcPct val="115000"/>
              </a:lnSpc>
              <a:spcBef>
                <a:spcPts val="1000"/>
              </a:spcBef>
              <a:spcAft>
                <a:spcPts val="1200"/>
              </a:spcAft>
              <a:buClr>
                <a:schemeClr val="dk1"/>
              </a:buClr>
              <a:buSzPts val="1800"/>
              <a:buFont typeface="Georgia"/>
              <a:buAutoNum type="arabicPeriod"/>
            </a:pPr>
            <a:r>
              <a:rPr lang="en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Izdvajanje značenja za zadate idiome i generisanje primera</a:t>
            </a:r>
            <a:endParaRPr>
              <a:solidFill>
                <a:schemeClr val="dk1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9"/>
          <p:cNvSpPr txBox="1"/>
          <p:nvPr>
            <p:ph type="title"/>
          </p:nvPr>
        </p:nvSpPr>
        <p:spPr>
          <a:xfrm>
            <a:off x="248771" y="384509"/>
            <a:ext cx="8538882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 sz="3200">
                <a:latin typeface="Georgia"/>
                <a:ea typeface="Georgia"/>
                <a:cs typeface="Georgia"/>
                <a:sym typeface="Georgia"/>
              </a:rPr>
              <a:t>Poređenje definicija Gemini (2.5) : ChatGPT (4.5) </a:t>
            </a:r>
            <a:endParaRPr sz="3200">
              <a:latin typeface="Georgia"/>
              <a:ea typeface="Georgia"/>
              <a:cs typeface="Georgia"/>
              <a:sym typeface="Georgia"/>
            </a:endParaRPr>
          </a:p>
        </p:txBody>
      </p:sp>
      <p:graphicFrame>
        <p:nvGraphicFramePr>
          <p:cNvPr id="111" name="Google Shape;111;p9"/>
          <p:cNvGraphicFramePr/>
          <p:nvPr/>
        </p:nvGraphicFramePr>
        <p:xfrm>
          <a:off x="578550" y="257175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{FEBCEF11-B37C-4C5D-A85F-1E6DA79E7A27}</a:tableStyleId>
              </a:tblPr>
              <a:tblGrid>
                <a:gridCol w="2445075"/>
                <a:gridCol w="2445075"/>
                <a:gridCol w="2445075"/>
              </a:tblGrid>
              <a:tr h="3810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t/>
                      </a:r>
                      <a:endParaRPr sz="1400" u="none" cap="none" strike="noStrike">
                        <a:latin typeface="Georgia"/>
                        <a:ea typeface="Georgia"/>
                        <a:cs typeface="Georgia"/>
                        <a:sym typeface="Georgia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" sz="1400" u="none" cap="none" strike="noStrike">
                          <a:latin typeface="Georgia"/>
                          <a:ea typeface="Georgia"/>
                          <a:cs typeface="Georgia"/>
                          <a:sym typeface="Georgia"/>
                        </a:rPr>
                        <a:t>Gemini (2.5 Flash Preview)</a:t>
                      </a:r>
                      <a:endParaRPr sz="1400" u="none" cap="none" strike="noStrike">
                        <a:latin typeface="Georgia"/>
                        <a:ea typeface="Georgia"/>
                        <a:cs typeface="Georgia"/>
                        <a:sym typeface="Georgia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" sz="1400" u="none" cap="none" strike="noStrike">
                          <a:latin typeface="Georgia"/>
                          <a:ea typeface="Georgia"/>
                          <a:cs typeface="Georgia"/>
                          <a:sym typeface="Georgia"/>
                        </a:rPr>
                        <a:t>ChatGPT (4.5)</a:t>
                      </a:r>
                      <a:endParaRPr sz="1400" u="none" cap="none" strike="noStrike">
                        <a:latin typeface="Georgia"/>
                        <a:ea typeface="Georgia"/>
                        <a:cs typeface="Georgia"/>
                        <a:sym typeface="Georgia"/>
                      </a:endParaRPr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" sz="1400" u="none" cap="none" strike="noStrike">
                          <a:latin typeface="Georgia"/>
                          <a:ea typeface="Georgia"/>
                          <a:cs typeface="Georgia"/>
                          <a:sym typeface="Georgia"/>
                        </a:rPr>
                        <a:t>čet bot</a:t>
                      </a:r>
                      <a:endParaRPr sz="1400" u="none" cap="none" strike="noStrike">
                        <a:latin typeface="Georgia"/>
                        <a:ea typeface="Georgia"/>
                        <a:cs typeface="Georgia"/>
                        <a:sym typeface="Georgia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" sz="1400" u="none" cap="none" strike="noStrike">
                          <a:latin typeface="Georgia"/>
                          <a:ea typeface="Georgia"/>
                          <a:cs typeface="Georgia"/>
                          <a:sym typeface="Georgia"/>
                        </a:rPr>
                        <a:t>Kompjuterski program dizajniran za simulaciju razgovora sa ljudima, obično putem teksta.</a:t>
                      </a:r>
                      <a:endParaRPr sz="1400" u="none" cap="none" strike="noStrike">
                        <a:latin typeface="Georgia"/>
                        <a:ea typeface="Georgia"/>
                        <a:cs typeface="Georgia"/>
                        <a:sym typeface="Georgia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" sz="1400" u="none" cap="none" strike="noStrike">
                          <a:latin typeface="Georgia"/>
                          <a:ea typeface="Georgia"/>
                          <a:cs typeface="Georgia"/>
                          <a:sym typeface="Georgia"/>
                        </a:rPr>
                        <a:t>softverski program za automatsku komunikaciju sa korisnicima, obično putem tekstualnih poruka.</a:t>
                      </a:r>
                      <a:endParaRPr sz="1400" u="none" cap="none" strike="noStrike">
                        <a:latin typeface="Georgia"/>
                        <a:ea typeface="Georgia"/>
                        <a:cs typeface="Georgia"/>
                        <a:sym typeface="Georgia"/>
                      </a:endParaRPr>
                    </a:p>
                  </a:txBody>
                  <a:tcPr marT="91425" marB="91425" marR="91425" marL="91425"/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" sz="1400" u="none" cap="none" strike="noStrike">
                          <a:latin typeface="Georgia"/>
                          <a:ea typeface="Georgia"/>
                          <a:cs typeface="Georgia"/>
                          <a:sym typeface="Georgia"/>
                        </a:rPr>
                        <a:t>generalni štrajk</a:t>
                      </a:r>
                      <a:endParaRPr sz="1400" u="none" cap="none" strike="noStrike">
                        <a:latin typeface="Georgia"/>
                        <a:ea typeface="Georgia"/>
                        <a:cs typeface="Georgia"/>
                        <a:sym typeface="Georgia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" sz="1400" u="none" cap="none" strike="noStrike">
                          <a:solidFill>
                            <a:schemeClr val="dk1"/>
                          </a:solidFill>
                          <a:latin typeface="Georgia"/>
                          <a:ea typeface="Georgia"/>
                          <a:cs typeface="Georgia"/>
                          <a:sym typeface="Georgia"/>
                        </a:rPr>
                        <a:t>Obustava rada koja obuhvata veliki broj radnika iz različitih grana privrede.</a:t>
                      </a:r>
                      <a:endParaRPr sz="1800" u="none" cap="none" strike="noStrike">
                        <a:latin typeface="Georgia"/>
                        <a:ea typeface="Georgia"/>
                        <a:cs typeface="Georgia"/>
                        <a:sym typeface="Georgia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400"/>
                        <a:buFont typeface="Arial"/>
                        <a:buNone/>
                      </a:pPr>
                      <a:r>
                        <a:rPr lang="en" sz="1400" u="none" cap="none" strike="noStrike">
                          <a:solidFill>
                            <a:schemeClr val="dk1"/>
                          </a:solidFill>
                          <a:latin typeface="Georgia"/>
                          <a:ea typeface="Georgia"/>
                          <a:cs typeface="Georgia"/>
                          <a:sym typeface="Georgia"/>
                        </a:rPr>
                        <a:t>masovno obustavljanje rada u različitim granama privrede u znak protesta.</a:t>
                      </a:r>
                      <a:endParaRPr sz="1800" u="none" cap="none" strike="noStrike">
                        <a:latin typeface="Georgia"/>
                        <a:ea typeface="Georgia"/>
                        <a:cs typeface="Georgia"/>
                        <a:sym typeface="Georgia"/>
                      </a:endParaRPr>
                    </a:p>
                  </a:txBody>
                  <a:tcPr marT="91425" marB="91425" marR="91425" marL="91425"/>
                </a:tc>
              </a:tr>
            </a:tbl>
          </a:graphicData>
        </a:graphic>
      </p:graphicFrame>
      <p:sp>
        <p:nvSpPr>
          <p:cNvPr id="112" name="Google Shape;112;p9"/>
          <p:cNvSpPr txBox="1"/>
          <p:nvPr/>
        </p:nvSpPr>
        <p:spPr>
          <a:xfrm>
            <a:off x="869775" y="1318475"/>
            <a:ext cx="7118400" cy="1253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429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Georgia"/>
              <a:buChar char="●"/>
            </a:pPr>
            <a:r>
              <a:rPr b="0" i="0" lang="en" sz="1800" u="none" cap="none" strike="noStrike">
                <a:solidFill>
                  <a:schemeClr val="dk1"/>
                </a:solidFill>
                <a:latin typeface="Georgia"/>
                <a:ea typeface="Georgia"/>
                <a:cs typeface="Georgia"/>
                <a:sym typeface="Georgia"/>
              </a:rPr>
              <a:t>346 generisanih definicija za višečlane leksičke jedinice:  akademske studije, apsolutni broj, ma koji, bez izuzetka, društvena mreža, ispunjavati uslov… </a:t>
            </a:r>
            <a:endParaRPr b="0" i="0" sz="1800" u="none" cap="none" strike="noStrike">
              <a:solidFill>
                <a:schemeClr val="dk1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Georgia"/>
              <a:ea typeface="Georgia"/>
              <a:cs typeface="Georgia"/>
              <a:sym typeface="Georgia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Aleksandra Markovic</dc:creator>
</cp:coreProperties>
</file>